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Lst>
  <p:sldSz cx="12192000" cy="6858000"/>
  <p:notesSz cx="6858000" cy="9144000"/>
  <p:custDataLst>
    <p:tags r:id="rId25"/>
  </p:custDataLst>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lvl1pPr>
    <a:lvl2pPr marL="0" marR="0" indent="457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lvl2pPr>
    <a:lvl3pPr marL="0" marR="0" indent="914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lvl3pPr>
    <a:lvl4pPr marL="0" marR="0" indent="1371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lvl4pPr>
    <a:lvl5pPr marL="0" marR="0" indent="18288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lvl5pPr>
    <a:lvl6pPr marL="0" marR="0" indent="22860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lvl6pPr>
    <a:lvl7pPr marL="0" marR="0" indent="27432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lvl7pPr>
    <a:lvl8pPr marL="0" marR="0" indent="32004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lvl8pPr>
    <a:lvl9pPr marL="0" marR="0" indent="365760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gs" Target="tags/tag1.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notesMaster" Target="notesMasters/notesMaster1.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8" name="Shape 98"/>
          <p:cNvSpPr>
            <a:spLocks noGrp="1" noRot="1" noChangeAspect="1"/>
          </p:cNvSpPr>
          <p:nvPr>
            <p:ph type="sldImg"/>
          </p:nvPr>
        </p:nvSpPr>
        <p:spPr>
          <a:xfrm>
            <a:off x="1143000" y="685800"/>
            <a:ext cx="4572000" cy="3429000"/>
          </a:xfrm>
          <a:prstGeom prst="rect">
            <a:avLst/>
          </a:prstGeom>
        </p:spPr>
        <p:txBody>
          <a:bodyPr/>
          <a:lstStyle/>
          <a:p/>
        </p:txBody>
      </p:sp>
      <p:sp>
        <p:nvSpPr>
          <p:cNvPr id="99" name="Shape 99"/>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rial" panose="020B0604020202020204"/>
      </a:defRPr>
    </a:lvl1pPr>
    <a:lvl2pPr indent="228600" latinLnBrk="0">
      <a:defRPr sz="1200">
        <a:latin typeface="+mn-lt"/>
        <a:ea typeface="+mn-ea"/>
        <a:cs typeface="+mn-cs"/>
        <a:sym typeface="Arial" panose="020B0604020202020204"/>
      </a:defRPr>
    </a:lvl2pPr>
    <a:lvl3pPr indent="457200" latinLnBrk="0">
      <a:defRPr sz="1200">
        <a:latin typeface="+mn-lt"/>
        <a:ea typeface="+mn-ea"/>
        <a:cs typeface="+mn-cs"/>
        <a:sym typeface="Arial" panose="020B0604020202020204"/>
      </a:defRPr>
    </a:lvl3pPr>
    <a:lvl4pPr indent="685800" latinLnBrk="0">
      <a:defRPr sz="1200">
        <a:latin typeface="+mn-lt"/>
        <a:ea typeface="+mn-ea"/>
        <a:cs typeface="+mn-cs"/>
        <a:sym typeface="Arial" panose="020B0604020202020204"/>
      </a:defRPr>
    </a:lvl4pPr>
    <a:lvl5pPr indent="914400" latinLnBrk="0">
      <a:defRPr sz="1200">
        <a:latin typeface="+mn-lt"/>
        <a:ea typeface="+mn-ea"/>
        <a:cs typeface="+mn-cs"/>
        <a:sym typeface="Arial" panose="020B0604020202020204"/>
      </a:defRPr>
    </a:lvl5pPr>
    <a:lvl6pPr indent="1143000" latinLnBrk="0">
      <a:defRPr sz="1200">
        <a:latin typeface="+mn-lt"/>
        <a:ea typeface="+mn-ea"/>
        <a:cs typeface="+mn-cs"/>
        <a:sym typeface="Arial" panose="020B0604020202020204"/>
      </a:defRPr>
    </a:lvl6pPr>
    <a:lvl7pPr indent="1371600" latinLnBrk="0">
      <a:defRPr sz="1200">
        <a:latin typeface="+mn-lt"/>
        <a:ea typeface="+mn-ea"/>
        <a:cs typeface="+mn-cs"/>
        <a:sym typeface="Arial" panose="020B0604020202020204"/>
      </a:defRPr>
    </a:lvl7pPr>
    <a:lvl8pPr indent="1600200" latinLnBrk="0">
      <a:defRPr sz="1200">
        <a:latin typeface="+mn-lt"/>
        <a:ea typeface="+mn-ea"/>
        <a:cs typeface="+mn-cs"/>
        <a:sym typeface="Arial" panose="020B0604020202020204"/>
      </a:defRPr>
    </a:lvl8pPr>
    <a:lvl9pPr indent="1828800" latinLnBrk="0">
      <a:defRPr sz="1200">
        <a:latin typeface="+mn-lt"/>
        <a:ea typeface="+mn-ea"/>
        <a:cs typeface="+mn-cs"/>
        <a:sym typeface="Arial" panose="020B0604020202020204"/>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11" name="单击此处编辑标题"/>
          <p:cNvSpPr txBox="1">
            <a:spLocks noGrp="1"/>
          </p:cNvSpPr>
          <p:nvPr>
            <p:ph type="title" hasCustomPrompt="1"/>
          </p:nvPr>
        </p:nvSpPr>
        <p:spPr>
          <a:xfrm>
            <a:off x="1198799" y="914400"/>
            <a:ext cx="9799202" cy="2570401"/>
          </a:xfrm>
          <a:prstGeom prst="rect">
            <a:avLst/>
          </a:prstGeom>
        </p:spPr>
        <p:txBody>
          <a:bodyPr anchor="b"/>
          <a:lstStyle>
            <a:lvl1pPr algn="ctr">
              <a:defRPr sz="6000"/>
            </a:lvl1pPr>
          </a:lstStyle>
          <a:p>
            <a:r>
              <a:t>单击此处编辑标题</a:t>
            </a:r>
          </a:p>
        </p:txBody>
      </p:sp>
      <p:sp>
        <p:nvSpPr>
          <p:cNvPr id="12" name="正文级别 1…"/>
          <p:cNvSpPr txBox="1">
            <a:spLocks noGrp="1"/>
          </p:cNvSpPr>
          <p:nvPr>
            <p:ph type="body" sz="quarter" idx="1" hasCustomPrompt="1"/>
          </p:nvPr>
        </p:nvSpPr>
        <p:spPr>
          <a:xfrm>
            <a:off x="1198799" y="3560400"/>
            <a:ext cx="9799202" cy="1472401"/>
          </a:xfrm>
          <a:prstGeom prst="rect">
            <a:avLst/>
          </a:prstGeom>
        </p:spPr>
        <p:txBody>
          <a:bodyPr/>
          <a:lstStyle>
            <a:lvl1pPr marL="0" indent="0" algn="ctr">
              <a:lnSpc>
                <a:spcPct val="110000"/>
              </a:lnSpc>
              <a:buSzTx/>
              <a:buFontTx/>
              <a:buNone/>
              <a:defRPr sz="2400" spc="200"/>
            </a:lvl1pPr>
            <a:lvl2pPr marL="0" indent="457200" algn="ctr">
              <a:lnSpc>
                <a:spcPct val="110000"/>
              </a:lnSpc>
              <a:buSzTx/>
              <a:buFontTx/>
              <a:buNone/>
              <a:defRPr sz="2400" spc="200"/>
            </a:lvl2pPr>
            <a:lvl3pPr marL="0" indent="914400" algn="ctr">
              <a:lnSpc>
                <a:spcPct val="110000"/>
              </a:lnSpc>
              <a:buSzTx/>
              <a:buFontTx/>
              <a:buNone/>
              <a:defRPr sz="2400" spc="200"/>
            </a:lvl3pPr>
            <a:lvl4pPr marL="0" indent="1371600" algn="ctr">
              <a:lnSpc>
                <a:spcPct val="110000"/>
              </a:lnSpc>
              <a:buSzTx/>
              <a:buFontTx/>
              <a:buNone/>
              <a:defRPr sz="2400" spc="200"/>
            </a:lvl4pPr>
            <a:lvl5pPr marL="0" indent="1828800" algn="ctr">
              <a:lnSpc>
                <a:spcPct val="110000"/>
              </a:lnSpc>
              <a:buSzTx/>
              <a:buFontTx/>
              <a:buNone/>
              <a:defRPr sz="2400" spc="200"/>
            </a:lvl5pPr>
          </a:lstStyle>
          <a:p>
            <a:r>
              <a:t>单击此处编辑副标题</a:t>
            </a:r>
          </a:p>
          <a:p>
            <a:pPr lvl="1"/>
          </a:p>
          <a:p>
            <a:pPr lvl="2"/>
          </a:p>
          <a:p>
            <a:pPr lvl="3"/>
          </a:p>
          <a:p>
            <a:pPr lvl="4"/>
          </a:p>
        </p:txBody>
      </p:sp>
      <p:sp>
        <p:nvSpPr>
          <p:cNvPr id="13"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末尾幻灯片">
    <p:spTree>
      <p:nvGrpSpPr>
        <p:cNvPr id="1" name=""/>
        <p:cNvGrpSpPr/>
        <p:nvPr/>
      </p:nvGrpSpPr>
      <p:grpSpPr>
        <a:xfrm>
          <a:off x="0" y="0"/>
          <a:ext cx="0" cy="0"/>
          <a:chOff x="0" y="0"/>
          <a:chExt cx="0" cy="0"/>
        </a:xfrm>
      </p:grpSpPr>
      <p:sp>
        <p:nvSpPr>
          <p:cNvPr id="90" name="单击此处编辑标题"/>
          <p:cNvSpPr txBox="1">
            <a:spLocks noGrp="1"/>
          </p:cNvSpPr>
          <p:nvPr>
            <p:ph type="title" hasCustomPrompt="1"/>
          </p:nvPr>
        </p:nvSpPr>
        <p:spPr>
          <a:xfrm>
            <a:off x="1198799" y="2483999"/>
            <a:ext cx="9799202" cy="1018801"/>
          </a:xfrm>
          <a:prstGeom prst="rect">
            <a:avLst/>
          </a:prstGeom>
        </p:spPr>
        <p:txBody>
          <a:bodyPr anchor="t"/>
          <a:lstStyle>
            <a:lvl1pPr algn="ctr">
              <a:defRPr sz="6000"/>
            </a:lvl1pPr>
          </a:lstStyle>
          <a:p>
            <a:r>
              <a:t>单击此处编辑标题</a:t>
            </a:r>
          </a:p>
        </p:txBody>
      </p:sp>
      <p:sp>
        <p:nvSpPr>
          <p:cNvPr id="91" name="正文级别 1…"/>
          <p:cNvSpPr txBox="1">
            <a:spLocks noGrp="1"/>
          </p:cNvSpPr>
          <p:nvPr>
            <p:ph type="body" sz="quarter" idx="1" hasCustomPrompt="1"/>
          </p:nvPr>
        </p:nvSpPr>
        <p:spPr>
          <a:xfrm>
            <a:off x="1198799" y="3560400"/>
            <a:ext cx="9799202" cy="471601"/>
          </a:xfrm>
          <a:prstGeom prst="rect">
            <a:avLst/>
          </a:prstGeom>
        </p:spPr>
        <p:txBody>
          <a:bodyPr/>
          <a:lstStyle>
            <a:lvl1pPr algn="ctr">
              <a:lnSpc>
                <a:spcPct val="110000"/>
              </a:lnSpc>
              <a:buSzTx/>
              <a:buFontTx/>
              <a:buNone/>
              <a:defRPr sz="2400" spc="200"/>
            </a:lvl1pPr>
            <a:lvl2pPr marL="800100" indent="-342900" algn="ctr">
              <a:lnSpc>
                <a:spcPct val="110000"/>
              </a:lnSpc>
              <a:buFontTx/>
              <a:defRPr sz="2400" spc="200"/>
            </a:lvl2pPr>
            <a:lvl3pPr marL="1257300" indent="-342900" algn="ctr">
              <a:lnSpc>
                <a:spcPct val="110000"/>
              </a:lnSpc>
              <a:buFontTx/>
              <a:defRPr sz="2400" spc="200"/>
            </a:lvl3pPr>
            <a:lvl4pPr marL="1763395" indent="-391795" algn="ctr">
              <a:lnSpc>
                <a:spcPct val="110000"/>
              </a:lnSpc>
              <a:buFontTx/>
              <a:defRPr sz="2400" spc="200"/>
            </a:lvl4pPr>
            <a:lvl5pPr marL="2220595" indent="-391795" algn="ctr">
              <a:lnSpc>
                <a:spcPct val="110000"/>
              </a:lnSpc>
              <a:buFontTx/>
              <a:defRPr sz="2400" spc="200"/>
            </a:lvl5pPr>
          </a:lstStyle>
          <a:p>
            <a:r>
              <a:t>正文级别 1</a:t>
            </a:r>
          </a:p>
          <a:p>
            <a:pPr lvl="1"/>
            <a:r>
              <a:t>正文级别 2</a:t>
            </a:r>
          </a:p>
          <a:p>
            <a:pPr lvl="2"/>
            <a:r>
              <a:t>正文级别 3</a:t>
            </a:r>
          </a:p>
          <a:p>
            <a:pPr lvl="3"/>
            <a:r>
              <a:t>正文级别 4</a:t>
            </a:r>
          </a:p>
          <a:p>
            <a:pPr lvl="4"/>
            <a:r>
              <a:t>正文级别 5</a:t>
            </a:r>
          </a:p>
        </p:txBody>
      </p:sp>
      <p:sp>
        <p:nvSpPr>
          <p:cNvPr id="92"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标题和内容">
    <p:spTree>
      <p:nvGrpSpPr>
        <p:cNvPr id="1" name=""/>
        <p:cNvGrpSpPr/>
        <p:nvPr/>
      </p:nvGrpSpPr>
      <p:grpSpPr>
        <a:xfrm>
          <a:off x="0" y="0"/>
          <a:ext cx="0" cy="0"/>
          <a:chOff x="0" y="0"/>
          <a:chExt cx="0" cy="0"/>
        </a:xfrm>
      </p:grpSpPr>
      <p:sp>
        <p:nvSpPr>
          <p:cNvPr id="20" name="标题文本"/>
          <p:cNvSpPr txBox="1">
            <a:spLocks noGrp="1"/>
          </p:cNvSpPr>
          <p:nvPr>
            <p:ph type="title" hasCustomPrompt="1"/>
          </p:nvPr>
        </p:nvSpPr>
        <p:spPr>
          <a:prstGeom prst="rect">
            <a:avLst/>
          </a:prstGeom>
        </p:spPr>
        <p:txBody>
          <a:bodyPr/>
          <a:lstStyle/>
          <a:p>
            <a:r>
              <a:t>标题文本</a:t>
            </a:r>
          </a:p>
        </p:txBody>
      </p:sp>
      <p:sp>
        <p:nvSpPr>
          <p:cNvPr id="21" name="正文级别 1…"/>
          <p:cNvSpPr txBox="1">
            <a:spLocks noGrp="1"/>
          </p:cNvSpPr>
          <p:nvPr>
            <p:ph type="body"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22"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节标题">
    <p:spTree>
      <p:nvGrpSpPr>
        <p:cNvPr id="1" name=""/>
        <p:cNvGrpSpPr/>
        <p:nvPr/>
      </p:nvGrpSpPr>
      <p:grpSpPr>
        <a:xfrm>
          <a:off x="0" y="0"/>
          <a:ext cx="0" cy="0"/>
          <a:chOff x="0" y="0"/>
          <a:chExt cx="0" cy="0"/>
        </a:xfrm>
      </p:grpSpPr>
      <p:sp>
        <p:nvSpPr>
          <p:cNvPr id="29" name="单击此处编辑标题"/>
          <p:cNvSpPr txBox="1">
            <a:spLocks noGrp="1"/>
          </p:cNvSpPr>
          <p:nvPr>
            <p:ph type="title" hasCustomPrompt="1"/>
          </p:nvPr>
        </p:nvSpPr>
        <p:spPr>
          <a:xfrm>
            <a:off x="1990799" y="3848399"/>
            <a:ext cx="7768802" cy="766801"/>
          </a:xfrm>
          <a:prstGeom prst="rect">
            <a:avLst/>
          </a:prstGeom>
        </p:spPr>
        <p:txBody>
          <a:bodyPr anchor="b"/>
          <a:lstStyle>
            <a:lvl1pPr>
              <a:defRPr sz="4400"/>
            </a:lvl1pPr>
          </a:lstStyle>
          <a:p>
            <a:r>
              <a:t>单击此处编辑标题</a:t>
            </a:r>
          </a:p>
        </p:txBody>
      </p:sp>
      <p:sp>
        <p:nvSpPr>
          <p:cNvPr id="30" name="正文级别 1…"/>
          <p:cNvSpPr txBox="1">
            <a:spLocks noGrp="1"/>
          </p:cNvSpPr>
          <p:nvPr>
            <p:ph type="body" sz="quarter" idx="1" hasCustomPrompt="1"/>
          </p:nvPr>
        </p:nvSpPr>
        <p:spPr>
          <a:xfrm>
            <a:off x="1990799" y="4615200"/>
            <a:ext cx="7768802" cy="867601"/>
          </a:xfrm>
          <a:prstGeom prst="rect">
            <a:avLst/>
          </a:prstGeom>
        </p:spPr>
        <p:txBody>
          <a:bodyPr/>
          <a:lstStyle>
            <a:lvl1pPr marL="0" indent="0">
              <a:buSzTx/>
              <a:buFontTx/>
              <a:buNone/>
            </a:lvl1pPr>
            <a:lvl2pPr marL="0" indent="457200">
              <a:buSzTx/>
              <a:buFontTx/>
              <a:buNone/>
            </a:lvl2pPr>
            <a:lvl3pPr marL="0" indent="914400">
              <a:buSzTx/>
              <a:buFontTx/>
              <a:buNone/>
            </a:lvl3pPr>
            <a:lvl4pPr marL="0" indent="1371600">
              <a:buSzTx/>
              <a:buFontTx/>
              <a:buNone/>
            </a:lvl4pPr>
            <a:lvl5pPr marL="0" indent="1828800">
              <a:buSzTx/>
              <a:buFontTx/>
              <a:buNone/>
            </a:lvl5pPr>
          </a:lstStyle>
          <a:p>
            <a:r>
              <a:t>单击此处编辑文本</a:t>
            </a:r>
          </a:p>
          <a:p>
            <a:pPr lvl="1"/>
          </a:p>
          <a:p>
            <a:pPr lvl="2"/>
          </a:p>
          <a:p>
            <a:pPr lvl="3"/>
          </a:p>
          <a:p>
            <a:pPr lvl="4"/>
          </a:p>
        </p:txBody>
      </p:sp>
      <p:sp>
        <p:nvSpPr>
          <p:cNvPr id="31"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两栏内容">
    <p:spTree>
      <p:nvGrpSpPr>
        <p:cNvPr id="1" name=""/>
        <p:cNvGrpSpPr/>
        <p:nvPr/>
      </p:nvGrpSpPr>
      <p:grpSpPr>
        <a:xfrm>
          <a:off x="0" y="0"/>
          <a:ext cx="0" cy="0"/>
          <a:chOff x="0" y="0"/>
          <a:chExt cx="0" cy="0"/>
        </a:xfrm>
      </p:grpSpPr>
      <p:sp>
        <p:nvSpPr>
          <p:cNvPr id="38" name="标题文本"/>
          <p:cNvSpPr txBox="1">
            <a:spLocks noGrp="1"/>
          </p:cNvSpPr>
          <p:nvPr>
            <p:ph type="title" hasCustomPrompt="1"/>
          </p:nvPr>
        </p:nvSpPr>
        <p:spPr>
          <a:prstGeom prst="rect">
            <a:avLst/>
          </a:prstGeom>
        </p:spPr>
        <p:txBody>
          <a:bodyPr/>
          <a:lstStyle/>
          <a:p>
            <a:r>
              <a:t>标题文本</a:t>
            </a:r>
          </a:p>
        </p:txBody>
      </p:sp>
      <p:sp>
        <p:nvSpPr>
          <p:cNvPr id="39" name="正文级别 1…"/>
          <p:cNvSpPr txBox="1">
            <a:spLocks noGrp="1"/>
          </p:cNvSpPr>
          <p:nvPr>
            <p:ph type="body" sz="half" idx="1" hasCustomPrompt="1"/>
          </p:nvPr>
        </p:nvSpPr>
        <p:spPr>
          <a:xfrm>
            <a:off x="608399" y="1501200"/>
            <a:ext cx="5176801" cy="4748401"/>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4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比较">
    <p:spTree>
      <p:nvGrpSpPr>
        <p:cNvPr id="1" name=""/>
        <p:cNvGrpSpPr/>
        <p:nvPr/>
      </p:nvGrpSpPr>
      <p:grpSpPr>
        <a:xfrm>
          <a:off x="0" y="0"/>
          <a:ext cx="0" cy="0"/>
          <a:chOff x="0" y="0"/>
          <a:chExt cx="0" cy="0"/>
        </a:xfrm>
      </p:grpSpPr>
      <p:sp>
        <p:nvSpPr>
          <p:cNvPr id="47" name="标题文本"/>
          <p:cNvSpPr txBox="1">
            <a:spLocks noGrp="1"/>
          </p:cNvSpPr>
          <p:nvPr>
            <p:ph type="title" hasCustomPrompt="1"/>
          </p:nvPr>
        </p:nvSpPr>
        <p:spPr>
          <a:prstGeom prst="rect">
            <a:avLst/>
          </a:prstGeom>
        </p:spPr>
        <p:txBody>
          <a:bodyPr/>
          <a:lstStyle/>
          <a:p>
            <a:r>
              <a:t>标题文本</a:t>
            </a:r>
          </a:p>
        </p:txBody>
      </p:sp>
      <p:sp>
        <p:nvSpPr>
          <p:cNvPr id="48" name="正文级别 1…"/>
          <p:cNvSpPr txBox="1">
            <a:spLocks noGrp="1"/>
          </p:cNvSpPr>
          <p:nvPr>
            <p:ph type="body" sz="quarter" idx="1" hasCustomPrompt="1"/>
          </p:nvPr>
        </p:nvSpPr>
        <p:spPr>
          <a:xfrm>
            <a:off x="608399" y="1429199"/>
            <a:ext cx="5342401" cy="381601"/>
          </a:xfrm>
          <a:prstGeom prst="rect">
            <a:avLst/>
          </a:prstGeom>
        </p:spPr>
        <p:txBody>
          <a:bodyPr lIns="38100" tIns="38100" rIns="38100" bIns="38100"/>
          <a:lstStyle>
            <a:lvl1pPr marL="0" indent="0">
              <a:lnSpc>
                <a:spcPct val="100000"/>
              </a:lnSpc>
              <a:buSzTx/>
              <a:buFontTx/>
              <a:buNone/>
              <a:defRPr sz="2000" b="1" spc="200">
                <a:solidFill>
                  <a:srgbClr val="404040"/>
                </a:solidFill>
              </a:defRPr>
            </a:lvl1pPr>
            <a:lvl2pPr marL="0" indent="457200">
              <a:lnSpc>
                <a:spcPct val="100000"/>
              </a:lnSpc>
              <a:buSzTx/>
              <a:buFontTx/>
              <a:buNone/>
              <a:defRPr sz="2000" b="1" spc="200">
                <a:solidFill>
                  <a:srgbClr val="404040"/>
                </a:solidFill>
              </a:defRPr>
            </a:lvl2pPr>
            <a:lvl3pPr marL="0" indent="914400">
              <a:lnSpc>
                <a:spcPct val="100000"/>
              </a:lnSpc>
              <a:buSzTx/>
              <a:buFontTx/>
              <a:buNone/>
              <a:defRPr sz="2000" b="1" spc="200">
                <a:solidFill>
                  <a:srgbClr val="404040"/>
                </a:solidFill>
              </a:defRPr>
            </a:lvl3pPr>
            <a:lvl4pPr marL="0" indent="1371600">
              <a:lnSpc>
                <a:spcPct val="100000"/>
              </a:lnSpc>
              <a:buSzTx/>
              <a:buFontTx/>
              <a:buNone/>
              <a:defRPr sz="2000" b="1" spc="200">
                <a:solidFill>
                  <a:srgbClr val="404040"/>
                </a:solidFill>
              </a:defRPr>
            </a:lvl4pPr>
            <a:lvl5pPr marL="0" indent="1828800">
              <a:lnSpc>
                <a:spcPct val="100000"/>
              </a:lnSpc>
              <a:buSzTx/>
              <a:buFontTx/>
              <a:buNone/>
              <a:defRPr sz="2000" b="1" spc="200">
                <a:solidFill>
                  <a:srgbClr val="404040"/>
                </a:solidFill>
              </a:defRPr>
            </a:lvl5pPr>
          </a:lstStyle>
          <a:p>
            <a:r>
              <a:t>单击此处编辑文本</a:t>
            </a:r>
          </a:p>
          <a:p>
            <a:pPr lvl="1"/>
          </a:p>
          <a:p>
            <a:pPr lvl="2"/>
          </a:p>
          <a:p>
            <a:pPr lvl="3"/>
          </a:p>
          <a:p>
            <a:pPr lvl="4"/>
          </a:p>
        </p:txBody>
      </p:sp>
      <p:sp>
        <p:nvSpPr>
          <p:cNvPr id="49" name="文本占位符 4"/>
          <p:cNvSpPr>
            <a:spLocks noGrp="1"/>
          </p:cNvSpPr>
          <p:nvPr>
            <p:ph type="body" sz="quarter" idx="21" hasCustomPrompt="1"/>
          </p:nvPr>
        </p:nvSpPr>
        <p:spPr>
          <a:xfrm>
            <a:off x="6235749" y="1421729"/>
            <a:ext cx="5342402" cy="381601"/>
          </a:xfrm>
          <a:prstGeom prst="rect">
            <a:avLst/>
          </a:prstGeom>
        </p:spPr>
        <p:txBody>
          <a:bodyPr lIns="38100" tIns="38100" rIns="38100" bIns="38100"/>
          <a:lstStyle>
            <a:lvl1pPr marL="0" indent="0" defTabSz="795655">
              <a:lnSpc>
                <a:spcPct val="100000"/>
              </a:lnSpc>
              <a:spcBef>
                <a:spcPts val="800"/>
              </a:spcBef>
              <a:buSzTx/>
              <a:buFontTx/>
              <a:buNone/>
              <a:defRPr sz="1740" b="1" spc="174">
                <a:solidFill>
                  <a:srgbClr val="404040"/>
                </a:solidFill>
              </a:defRPr>
            </a:lvl1pPr>
          </a:lstStyle>
          <a:p>
            <a:r>
              <a:t>单击此处编辑文本</a:t>
            </a:r>
          </a:p>
        </p:txBody>
      </p:sp>
      <p:sp>
        <p:nvSpPr>
          <p:cNvPr id="50"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仅标题">
    <p:spTree>
      <p:nvGrpSpPr>
        <p:cNvPr id="1" name=""/>
        <p:cNvGrpSpPr/>
        <p:nvPr/>
      </p:nvGrpSpPr>
      <p:grpSpPr>
        <a:xfrm>
          <a:off x="0" y="0"/>
          <a:ext cx="0" cy="0"/>
          <a:chOff x="0" y="0"/>
          <a:chExt cx="0" cy="0"/>
        </a:xfrm>
      </p:grpSpPr>
      <p:sp>
        <p:nvSpPr>
          <p:cNvPr id="57" name="标题文本"/>
          <p:cNvSpPr txBox="1">
            <a:spLocks noGrp="1"/>
          </p:cNvSpPr>
          <p:nvPr>
            <p:ph type="title" hasCustomPrompt="1"/>
          </p:nvPr>
        </p:nvSpPr>
        <p:spPr>
          <a:prstGeom prst="rect">
            <a:avLst/>
          </a:prstGeom>
        </p:spPr>
        <p:txBody>
          <a:bodyPr/>
          <a:lstStyle/>
          <a:p>
            <a:r>
              <a:t>标题文本</a:t>
            </a:r>
          </a:p>
        </p:txBody>
      </p:sp>
      <p:sp>
        <p:nvSpPr>
          <p:cNvPr id="58"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6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图片与标题">
    <p:spTree>
      <p:nvGrpSpPr>
        <p:cNvPr id="1" name=""/>
        <p:cNvGrpSpPr/>
        <p:nvPr/>
      </p:nvGrpSpPr>
      <p:grpSpPr>
        <a:xfrm>
          <a:off x="0" y="0"/>
          <a:ext cx="0" cy="0"/>
          <a:chOff x="0" y="0"/>
          <a:chExt cx="0" cy="0"/>
        </a:xfrm>
      </p:grpSpPr>
      <p:sp>
        <p:nvSpPr>
          <p:cNvPr id="72" name="图片占位符 2"/>
          <p:cNvSpPr>
            <a:spLocks noGrp="1"/>
          </p:cNvSpPr>
          <p:nvPr>
            <p:ph type="pic" sz="half" idx="21"/>
          </p:nvPr>
        </p:nvSpPr>
        <p:spPr>
          <a:xfrm>
            <a:off x="608330" y="1555114"/>
            <a:ext cx="5233035" cy="4608197"/>
          </a:xfrm>
          <a:prstGeom prst="rect">
            <a:avLst/>
          </a:prstGeom>
        </p:spPr>
        <p:txBody>
          <a:bodyPr lIns="91439" tIns="45719" rIns="91439" bIns="45719">
            <a:noAutofit/>
          </a:bodyPr>
          <a:lstStyle/>
          <a:p/>
        </p:txBody>
      </p:sp>
      <p:sp>
        <p:nvSpPr>
          <p:cNvPr id="73" name="正文级别 1…"/>
          <p:cNvSpPr txBox="1">
            <a:spLocks noGrp="1"/>
          </p:cNvSpPr>
          <p:nvPr>
            <p:ph type="body" sz="half" idx="1" hasCustomPrompt="1"/>
          </p:nvPr>
        </p:nvSpPr>
        <p:spPr>
          <a:xfrm>
            <a:off x="6350399" y="1555200"/>
            <a:ext cx="5227201" cy="4608001"/>
          </a:xfrm>
          <a:prstGeom prst="rect">
            <a:avLst/>
          </a:prstGeom>
        </p:spPr>
        <p:txBody>
          <a:bodyPr/>
          <a:lstStyle>
            <a:lvl1pPr>
              <a:buSzTx/>
              <a:buFontTx/>
              <a:buNone/>
              <a:defRPr sz="1600"/>
            </a:lvl1pPr>
            <a:lvl2pPr marL="685800" indent="-228600">
              <a:buFontTx/>
              <a:defRPr sz="1600"/>
            </a:lvl2pPr>
            <a:lvl3pPr marL="1143000" indent="-228600">
              <a:buFontTx/>
              <a:defRPr sz="1600"/>
            </a:lvl3pPr>
            <a:lvl4pPr marL="1632585" indent="-260985">
              <a:buFontTx/>
              <a:defRPr sz="1600"/>
            </a:lvl4pPr>
            <a:lvl5pPr marL="2089785" indent="-260985">
              <a:buFontTx/>
              <a:defRPr sz="1600"/>
            </a:lvl5pPr>
          </a:lstStyle>
          <a:p>
            <a:r>
              <a:t>正文级别 1</a:t>
            </a:r>
          </a:p>
          <a:p>
            <a:pPr lvl="1"/>
            <a:r>
              <a:t>正文级别 2</a:t>
            </a:r>
          </a:p>
          <a:p>
            <a:pPr lvl="2"/>
            <a:r>
              <a:t>正文级别 3</a:t>
            </a:r>
          </a:p>
          <a:p>
            <a:pPr lvl="3"/>
            <a:r>
              <a:t>正文级别 4</a:t>
            </a:r>
          </a:p>
          <a:p>
            <a:pPr lvl="4"/>
            <a:r>
              <a:t>正文级别 5</a:t>
            </a:r>
          </a:p>
        </p:txBody>
      </p:sp>
      <p:sp>
        <p:nvSpPr>
          <p:cNvPr id="74" name="标题文本"/>
          <p:cNvSpPr txBox="1">
            <a:spLocks noGrp="1"/>
          </p:cNvSpPr>
          <p:nvPr>
            <p:ph type="title" hasCustomPrompt="1"/>
          </p:nvPr>
        </p:nvSpPr>
        <p:spPr>
          <a:prstGeom prst="rect">
            <a:avLst/>
          </a:prstGeom>
        </p:spPr>
        <p:txBody>
          <a:bodyPr lIns="46990" tIns="46990" rIns="46990" bIns="46990"/>
          <a:lstStyle/>
          <a:p>
            <a:r>
              <a:t>标题文本</a:t>
            </a:r>
          </a:p>
        </p:txBody>
      </p:sp>
      <p:sp>
        <p:nvSpPr>
          <p:cNvPr id="75"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内容">
    <p:spTree>
      <p:nvGrpSpPr>
        <p:cNvPr id="1" name=""/>
        <p:cNvGrpSpPr/>
        <p:nvPr/>
      </p:nvGrpSpPr>
      <p:grpSpPr>
        <a:xfrm>
          <a:off x="0" y="0"/>
          <a:ext cx="0" cy="0"/>
          <a:chOff x="0" y="0"/>
          <a:chExt cx="0" cy="0"/>
        </a:xfrm>
      </p:grpSpPr>
      <p:sp>
        <p:nvSpPr>
          <p:cNvPr id="82" name="正文级别 1…"/>
          <p:cNvSpPr txBox="1">
            <a:spLocks noGrp="1"/>
          </p:cNvSpPr>
          <p:nvPr>
            <p:ph type="body" idx="1" hasCustomPrompt="1"/>
          </p:nvPr>
        </p:nvSpPr>
        <p:spPr>
          <a:xfrm>
            <a:off x="608399" y="773999"/>
            <a:ext cx="10972801" cy="5482801"/>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83" name="幻灯片编号"/>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FFFFF"/>
            </a:gs>
            <a:gs pos="100000">
              <a:srgbClr val="D9D9D9"/>
            </a:gs>
          </a:gsLst>
          <a:lin ang="5400000" scaled="0"/>
        </a:grad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608399" y="608399"/>
            <a:ext cx="10969202" cy="705601"/>
          </a:xfrm>
          <a:prstGeom prst="rect">
            <a:avLst/>
          </a:prstGeom>
          <a:ln w="12700">
            <a:miter lim="400000"/>
          </a:ln>
        </p:spPr>
        <p:txBody>
          <a:bodyPr lIns="46799" tIns="46799" rIns="46799" bIns="46799" anchor="ctr">
            <a:normAutofit/>
          </a:bodyPr>
          <a:lstStyle/>
          <a:p>
            <a:r>
              <a:t>标题文本</a:t>
            </a:r>
          </a:p>
        </p:txBody>
      </p:sp>
      <p:sp>
        <p:nvSpPr>
          <p:cNvPr id="3" name="正文级别 1…"/>
          <p:cNvSpPr txBox="1">
            <a:spLocks noGrp="1"/>
          </p:cNvSpPr>
          <p:nvPr>
            <p:ph type="body" idx="1"/>
          </p:nvPr>
        </p:nvSpPr>
        <p:spPr>
          <a:xfrm>
            <a:off x="608399" y="1490400"/>
            <a:ext cx="10969202" cy="4759200"/>
          </a:xfrm>
          <a:prstGeom prst="rect">
            <a:avLst/>
          </a:prstGeom>
          <a:ln w="12700">
            <a:miter lim="400000"/>
          </a:ln>
        </p:spPr>
        <p:txBody>
          <a:bodyPr lIns="46799" tIns="46799" rIns="46799" bIns="46799">
            <a:normAutofit/>
          </a:body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11332197" y="6359307"/>
            <a:ext cx="245404" cy="226986"/>
          </a:xfrm>
          <a:prstGeom prst="rect">
            <a:avLst/>
          </a:prstGeom>
          <a:ln w="12700">
            <a:miter lim="400000"/>
          </a:ln>
        </p:spPr>
        <p:txBody>
          <a:bodyPr wrap="none" lIns="45719" rIns="45719" anchor="ctr">
            <a:normAutofit/>
          </a:bodyPr>
          <a:lstStyle>
            <a:lvl1pPr algn="r">
              <a:defRPr sz="1000">
                <a:solidFill>
                  <a:srgbClr val="888888"/>
                </a:solidFill>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spd="med"/>
  <p:txStyles>
    <p:titleStyle>
      <a:lvl1pPr marL="0" marR="0" indent="0" algn="l" defTabSz="914400" rtl="0" latinLnBrk="0">
        <a:lnSpc>
          <a:spcPct val="100000"/>
        </a:lnSpc>
        <a:spcBef>
          <a:spcPts val="0"/>
        </a:spcBef>
        <a:spcAft>
          <a:spcPts val="0"/>
        </a:spcAft>
        <a:buClrTx/>
        <a:buSzTx/>
        <a:buFontTx/>
        <a:buNone/>
        <a:defRPr sz="3600" b="1" i="0" u="none" strike="noStrike" cap="none" spc="300" baseline="0">
          <a:solidFill>
            <a:srgbClr val="262626"/>
          </a:solidFill>
          <a:uFillTx/>
          <a:latin typeface="+mn-lt"/>
          <a:ea typeface="+mn-ea"/>
          <a:cs typeface="+mn-cs"/>
          <a:sym typeface="Arial" panose="020B0604020202020204"/>
        </a:defRPr>
      </a:lvl1pPr>
      <a:lvl2pPr marL="0" marR="0" indent="0" algn="l" defTabSz="914400" rtl="0" latinLnBrk="0">
        <a:lnSpc>
          <a:spcPct val="100000"/>
        </a:lnSpc>
        <a:spcBef>
          <a:spcPts val="0"/>
        </a:spcBef>
        <a:spcAft>
          <a:spcPts val="0"/>
        </a:spcAft>
        <a:buClrTx/>
        <a:buSzTx/>
        <a:buFontTx/>
        <a:buNone/>
        <a:defRPr sz="3600" b="1" i="0" u="none" strike="noStrike" cap="none" spc="300" baseline="0">
          <a:solidFill>
            <a:srgbClr val="262626"/>
          </a:solidFill>
          <a:uFillTx/>
          <a:latin typeface="+mn-lt"/>
          <a:ea typeface="+mn-ea"/>
          <a:cs typeface="+mn-cs"/>
          <a:sym typeface="Arial" panose="020B0604020202020204"/>
        </a:defRPr>
      </a:lvl2pPr>
      <a:lvl3pPr marL="0" marR="0" indent="0" algn="l" defTabSz="914400" rtl="0" latinLnBrk="0">
        <a:lnSpc>
          <a:spcPct val="100000"/>
        </a:lnSpc>
        <a:spcBef>
          <a:spcPts val="0"/>
        </a:spcBef>
        <a:spcAft>
          <a:spcPts val="0"/>
        </a:spcAft>
        <a:buClrTx/>
        <a:buSzTx/>
        <a:buFontTx/>
        <a:buNone/>
        <a:defRPr sz="3600" b="1" i="0" u="none" strike="noStrike" cap="none" spc="300" baseline="0">
          <a:solidFill>
            <a:srgbClr val="262626"/>
          </a:solidFill>
          <a:uFillTx/>
          <a:latin typeface="+mn-lt"/>
          <a:ea typeface="+mn-ea"/>
          <a:cs typeface="+mn-cs"/>
          <a:sym typeface="Arial" panose="020B0604020202020204"/>
        </a:defRPr>
      </a:lvl3pPr>
      <a:lvl4pPr marL="0" marR="0" indent="0" algn="l" defTabSz="914400" rtl="0" latinLnBrk="0">
        <a:lnSpc>
          <a:spcPct val="100000"/>
        </a:lnSpc>
        <a:spcBef>
          <a:spcPts val="0"/>
        </a:spcBef>
        <a:spcAft>
          <a:spcPts val="0"/>
        </a:spcAft>
        <a:buClrTx/>
        <a:buSzTx/>
        <a:buFontTx/>
        <a:buNone/>
        <a:defRPr sz="3600" b="1" i="0" u="none" strike="noStrike" cap="none" spc="300" baseline="0">
          <a:solidFill>
            <a:srgbClr val="262626"/>
          </a:solidFill>
          <a:uFillTx/>
          <a:latin typeface="+mn-lt"/>
          <a:ea typeface="+mn-ea"/>
          <a:cs typeface="+mn-cs"/>
          <a:sym typeface="Arial" panose="020B0604020202020204"/>
        </a:defRPr>
      </a:lvl4pPr>
      <a:lvl5pPr marL="0" marR="0" indent="0" algn="l" defTabSz="914400" rtl="0" latinLnBrk="0">
        <a:lnSpc>
          <a:spcPct val="100000"/>
        </a:lnSpc>
        <a:spcBef>
          <a:spcPts val="0"/>
        </a:spcBef>
        <a:spcAft>
          <a:spcPts val="0"/>
        </a:spcAft>
        <a:buClrTx/>
        <a:buSzTx/>
        <a:buFontTx/>
        <a:buNone/>
        <a:defRPr sz="3600" b="1" i="0" u="none" strike="noStrike" cap="none" spc="300" baseline="0">
          <a:solidFill>
            <a:srgbClr val="262626"/>
          </a:solidFill>
          <a:uFillTx/>
          <a:latin typeface="+mn-lt"/>
          <a:ea typeface="+mn-ea"/>
          <a:cs typeface="+mn-cs"/>
          <a:sym typeface="Arial" panose="020B0604020202020204"/>
        </a:defRPr>
      </a:lvl5pPr>
      <a:lvl6pPr marL="0" marR="0" indent="0" algn="l" defTabSz="914400" rtl="0" latinLnBrk="0">
        <a:lnSpc>
          <a:spcPct val="100000"/>
        </a:lnSpc>
        <a:spcBef>
          <a:spcPts val="0"/>
        </a:spcBef>
        <a:spcAft>
          <a:spcPts val="0"/>
        </a:spcAft>
        <a:buClrTx/>
        <a:buSzTx/>
        <a:buFontTx/>
        <a:buNone/>
        <a:defRPr sz="3600" b="1" i="0" u="none" strike="noStrike" cap="none" spc="300" baseline="0">
          <a:solidFill>
            <a:srgbClr val="262626"/>
          </a:solidFill>
          <a:uFillTx/>
          <a:latin typeface="+mn-lt"/>
          <a:ea typeface="+mn-ea"/>
          <a:cs typeface="+mn-cs"/>
          <a:sym typeface="Arial" panose="020B0604020202020204"/>
        </a:defRPr>
      </a:lvl6pPr>
      <a:lvl7pPr marL="0" marR="0" indent="0" algn="l" defTabSz="914400" rtl="0" latinLnBrk="0">
        <a:lnSpc>
          <a:spcPct val="100000"/>
        </a:lnSpc>
        <a:spcBef>
          <a:spcPts val="0"/>
        </a:spcBef>
        <a:spcAft>
          <a:spcPts val="0"/>
        </a:spcAft>
        <a:buClrTx/>
        <a:buSzTx/>
        <a:buFontTx/>
        <a:buNone/>
        <a:defRPr sz="3600" b="1" i="0" u="none" strike="noStrike" cap="none" spc="300" baseline="0">
          <a:solidFill>
            <a:srgbClr val="262626"/>
          </a:solidFill>
          <a:uFillTx/>
          <a:latin typeface="+mn-lt"/>
          <a:ea typeface="+mn-ea"/>
          <a:cs typeface="+mn-cs"/>
          <a:sym typeface="Arial" panose="020B0604020202020204"/>
        </a:defRPr>
      </a:lvl7pPr>
      <a:lvl8pPr marL="0" marR="0" indent="0" algn="l" defTabSz="914400" rtl="0" latinLnBrk="0">
        <a:lnSpc>
          <a:spcPct val="100000"/>
        </a:lnSpc>
        <a:spcBef>
          <a:spcPts val="0"/>
        </a:spcBef>
        <a:spcAft>
          <a:spcPts val="0"/>
        </a:spcAft>
        <a:buClrTx/>
        <a:buSzTx/>
        <a:buFontTx/>
        <a:buNone/>
        <a:defRPr sz="3600" b="1" i="0" u="none" strike="noStrike" cap="none" spc="300" baseline="0">
          <a:solidFill>
            <a:srgbClr val="262626"/>
          </a:solidFill>
          <a:uFillTx/>
          <a:latin typeface="+mn-lt"/>
          <a:ea typeface="+mn-ea"/>
          <a:cs typeface="+mn-cs"/>
          <a:sym typeface="Arial" panose="020B0604020202020204"/>
        </a:defRPr>
      </a:lvl8pPr>
      <a:lvl9pPr marL="0" marR="0" indent="0" algn="l" defTabSz="914400" rtl="0" latinLnBrk="0">
        <a:lnSpc>
          <a:spcPct val="100000"/>
        </a:lnSpc>
        <a:spcBef>
          <a:spcPts val="0"/>
        </a:spcBef>
        <a:spcAft>
          <a:spcPts val="0"/>
        </a:spcAft>
        <a:buClrTx/>
        <a:buSzTx/>
        <a:buFontTx/>
        <a:buNone/>
        <a:defRPr sz="3600" b="1" i="0" u="none" strike="noStrike" cap="none" spc="300" baseline="0">
          <a:solidFill>
            <a:srgbClr val="262626"/>
          </a:solidFill>
          <a:uFillTx/>
          <a:latin typeface="+mn-lt"/>
          <a:ea typeface="+mn-ea"/>
          <a:cs typeface="+mn-cs"/>
          <a:sym typeface="Arial" panose="020B0604020202020204"/>
        </a:defRPr>
      </a:lvl9pPr>
    </p:titleStyle>
    <p:bodyStyle>
      <a:lvl1pPr marL="228600" marR="0" indent="-228600" algn="l" defTabSz="914400" rtl="0" latinLnBrk="0">
        <a:lnSpc>
          <a:spcPct val="130000"/>
        </a:lnSpc>
        <a:spcBef>
          <a:spcPts val="1000"/>
        </a:spcBef>
        <a:spcAft>
          <a:spcPts val="0"/>
        </a:spcAft>
        <a:buClrTx/>
        <a:buSzPct val="100000"/>
        <a:buFont typeface="Arial" panose="020B0604020202020204"/>
        <a:buChar char="●"/>
        <a:defRPr sz="1800" b="0" i="0" u="none" strike="noStrike" cap="none" spc="150" baseline="0">
          <a:solidFill>
            <a:srgbClr val="595959"/>
          </a:solidFill>
          <a:uFillTx/>
          <a:latin typeface="+mn-lt"/>
          <a:ea typeface="+mn-ea"/>
          <a:cs typeface="+mn-cs"/>
          <a:sym typeface="Arial" panose="020B0604020202020204"/>
        </a:defRPr>
      </a:lvl1pPr>
      <a:lvl2pPr marL="714375" marR="0" indent="-257175" algn="l" defTabSz="914400" rtl="0" latinLnBrk="0">
        <a:lnSpc>
          <a:spcPct val="130000"/>
        </a:lnSpc>
        <a:spcBef>
          <a:spcPts val="1000"/>
        </a:spcBef>
        <a:spcAft>
          <a:spcPts val="0"/>
        </a:spcAft>
        <a:buClrTx/>
        <a:buSzPct val="100000"/>
        <a:buFont typeface="Arial" panose="020B0604020202020204"/>
        <a:buChar char="●"/>
        <a:defRPr sz="1800" b="0" i="0" u="none" strike="noStrike" cap="none" spc="150" baseline="0">
          <a:solidFill>
            <a:srgbClr val="595959"/>
          </a:solidFill>
          <a:uFillTx/>
          <a:latin typeface="+mn-lt"/>
          <a:ea typeface="+mn-ea"/>
          <a:cs typeface="+mn-cs"/>
          <a:sym typeface="Arial" panose="020B0604020202020204"/>
        </a:defRPr>
      </a:lvl2pPr>
      <a:lvl3pPr marL="1171575" marR="0" indent="-257175" algn="l" defTabSz="914400" rtl="0" latinLnBrk="0">
        <a:lnSpc>
          <a:spcPct val="130000"/>
        </a:lnSpc>
        <a:spcBef>
          <a:spcPts val="1000"/>
        </a:spcBef>
        <a:spcAft>
          <a:spcPts val="0"/>
        </a:spcAft>
        <a:buClrTx/>
        <a:buSzPct val="100000"/>
        <a:buFont typeface="Arial" panose="020B0604020202020204"/>
        <a:buChar char="●"/>
        <a:defRPr sz="1800" b="0" i="0" u="none" strike="noStrike" cap="none" spc="150" baseline="0">
          <a:solidFill>
            <a:srgbClr val="595959"/>
          </a:solidFill>
          <a:uFillTx/>
          <a:latin typeface="+mn-lt"/>
          <a:ea typeface="+mn-ea"/>
          <a:cs typeface="+mn-cs"/>
          <a:sym typeface="Arial" panose="020B0604020202020204"/>
        </a:defRPr>
      </a:lvl3pPr>
      <a:lvl4pPr marL="1665605" marR="0" indent="-294005" algn="l" defTabSz="914400" rtl="0" latinLnBrk="0">
        <a:lnSpc>
          <a:spcPct val="130000"/>
        </a:lnSpc>
        <a:spcBef>
          <a:spcPts val="1000"/>
        </a:spcBef>
        <a:spcAft>
          <a:spcPts val="0"/>
        </a:spcAft>
        <a:buClrTx/>
        <a:buSzPct val="100000"/>
        <a:buFont typeface="Arial" panose="020B0604020202020204"/>
        <a:buChar char="•"/>
        <a:defRPr sz="1800" b="0" i="0" u="none" strike="noStrike" cap="none" spc="150" baseline="0">
          <a:solidFill>
            <a:srgbClr val="595959"/>
          </a:solidFill>
          <a:uFillTx/>
          <a:latin typeface="+mn-lt"/>
          <a:ea typeface="+mn-ea"/>
          <a:cs typeface="+mn-cs"/>
          <a:sym typeface="Arial" panose="020B0604020202020204"/>
        </a:defRPr>
      </a:lvl4pPr>
      <a:lvl5pPr marL="2122805" marR="0" indent="-294005" algn="l" defTabSz="914400" rtl="0" latinLnBrk="0">
        <a:lnSpc>
          <a:spcPct val="130000"/>
        </a:lnSpc>
        <a:spcBef>
          <a:spcPts val="1000"/>
        </a:spcBef>
        <a:spcAft>
          <a:spcPts val="0"/>
        </a:spcAft>
        <a:buClrTx/>
        <a:buSzPct val="100000"/>
        <a:buFont typeface="Arial" panose="020B0604020202020204"/>
        <a:buChar char="•"/>
        <a:defRPr sz="1800" b="0" i="0" u="none" strike="noStrike" cap="none" spc="150" baseline="0">
          <a:solidFill>
            <a:srgbClr val="595959"/>
          </a:solidFill>
          <a:uFillTx/>
          <a:latin typeface="+mn-lt"/>
          <a:ea typeface="+mn-ea"/>
          <a:cs typeface="+mn-cs"/>
          <a:sym typeface="Arial" panose="020B0604020202020204"/>
        </a:defRPr>
      </a:lvl5pPr>
      <a:lvl6pPr marL="2514600" marR="0" indent="-228600" algn="l" defTabSz="914400" rtl="0" latinLnBrk="0">
        <a:lnSpc>
          <a:spcPct val="130000"/>
        </a:lnSpc>
        <a:spcBef>
          <a:spcPts val="1000"/>
        </a:spcBef>
        <a:spcAft>
          <a:spcPts val="0"/>
        </a:spcAft>
        <a:buClrTx/>
        <a:buSzPct val="100000"/>
        <a:buFont typeface="Arial" panose="020B0604020202020204"/>
        <a:buChar char="•"/>
        <a:defRPr sz="1800" b="0" i="0" u="none" strike="noStrike" cap="none" spc="150" baseline="0">
          <a:solidFill>
            <a:srgbClr val="595959"/>
          </a:solidFill>
          <a:uFillTx/>
          <a:latin typeface="+mn-lt"/>
          <a:ea typeface="+mn-ea"/>
          <a:cs typeface="+mn-cs"/>
          <a:sym typeface="Arial" panose="020B0604020202020204"/>
        </a:defRPr>
      </a:lvl6pPr>
      <a:lvl7pPr marL="2971800" marR="0" indent="-228600" algn="l" defTabSz="914400" rtl="0" latinLnBrk="0">
        <a:lnSpc>
          <a:spcPct val="130000"/>
        </a:lnSpc>
        <a:spcBef>
          <a:spcPts val="1000"/>
        </a:spcBef>
        <a:spcAft>
          <a:spcPts val="0"/>
        </a:spcAft>
        <a:buClrTx/>
        <a:buSzPct val="100000"/>
        <a:buFont typeface="Arial" panose="020B0604020202020204"/>
        <a:buChar char="•"/>
        <a:defRPr sz="1800" b="0" i="0" u="none" strike="noStrike" cap="none" spc="150" baseline="0">
          <a:solidFill>
            <a:srgbClr val="595959"/>
          </a:solidFill>
          <a:uFillTx/>
          <a:latin typeface="+mn-lt"/>
          <a:ea typeface="+mn-ea"/>
          <a:cs typeface="+mn-cs"/>
          <a:sym typeface="Arial" panose="020B0604020202020204"/>
        </a:defRPr>
      </a:lvl7pPr>
      <a:lvl8pPr marL="3429000" marR="0" indent="-228600" algn="l" defTabSz="914400" rtl="0" latinLnBrk="0">
        <a:lnSpc>
          <a:spcPct val="130000"/>
        </a:lnSpc>
        <a:spcBef>
          <a:spcPts val="1000"/>
        </a:spcBef>
        <a:spcAft>
          <a:spcPts val="0"/>
        </a:spcAft>
        <a:buClrTx/>
        <a:buSzPct val="100000"/>
        <a:buFont typeface="Arial" panose="020B0604020202020204"/>
        <a:buChar char="•"/>
        <a:defRPr sz="1800" b="0" i="0" u="none" strike="noStrike" cap="none" spc="150" baseline="0">
          <a:solidFill>
            <a:srgbClr val="595959"/>
          </a:solidFill>
          <a:uFillTx/>
          <a:latin typeface="+mn-lt"/>
          <a:ea typeface="+mn-ea"/>
          <a:cs typeface="+mn-cs"/>
          <a:sym typeface="Arial" panose="020B0604020202020204"/>
        </a:defRPr>
      </a:lvl8pPr>
      <a:lvl9pPr marL="3886200" marR="0" indent="-228600" algn="l" defTabSz="914400" rtl="0" latinLnBrk="0">
        <a:lnSpc>
          <a:spcPct val="130000"/>
        </a:lnSpc>
        <a:spcBef>
          <a:spcPts val="1000"/>
        </a:spcBef>
        <a:spcAft>
          <a:spcPts val="0"/>
        </a:spcAft>
        <a:buClrTx/>
        <a:buSzPct val="100000"/>
        <a:buFont typeface="Arial" panose="020B0604020202020204"/>
        <a:buChar char="•"/>
        <a:defRPr sz="1800" b="0" i="0" u="none" strike="noStrike" cap="none" spc="150" baseline="0">
          <a:solidFill>
            <a:srgbClr val="595959"/>
          </a:solidFill>
          <a:uFillTx/>
          <a:latin typeface="+mn-lt"/>
          <a:ea typeface="+mn-ea"/>
          <a:cs typeface="+mn-cs"/>
          <a:sym typeface="Arial" panose="020B0604020202020204"/>
        </a:defRPr>
      </a:lvl9pPr>
    </p:bodyStyle>
    <p:otherStyle>
      <a:lvl1pPr marL="0" marR="0" indent="0" algn="r" defTabSz="914400" rtl="0" latinLnBrk="0">
        <a:lnSpc>
          <a:spcPct val="100000"/>
        </a:lnSpc>
        <a:spcBef>
          <a:spcPts val="0"/>
        </a:spcBef>
        <a:spcAft>
          <a:spcPts val="0"/>
        </a:spcAft>
        <a:buClrTx/>
        <a:buSzTx/>
        <a:buFontTx/>
        <a:buNone/>
        <a:defRPr sz="1000" b="0" i="0" u="none" strike="noStrike" cap="none" spc="0" baseline="0">
          <a:solidFill>
            <a:schemeClr val="tx1"/>
          </a:solidFill>
          <a:uFillTx/>
          <a:latin typeface="+mn-lt"/>
          <a:ea typeface="+mn-ea"/>
          <a:cs typeface="+mn-cs"/>
          <a:sym typeface="Arial" panose="020B0604020202020204"/>
        </a:defRPr>
      </a:lvl1pPr>
      <a:lvl2pPr marL="0" marR="0" indent="457200" algn="r" defTabSz="914400" rtl="0" latinLnBrk="0">
        <a:lnSpc>
          <a:spcPct val="100000"/>
        </a:lnSpc>
        <a:spcBef>
          <a:spcPts val="0"/>
        </a:spcBef>
        <a:spcAft>
          <a:spcPts val="0"/>
        </a:spcAft>
        <a:buClrTx/>
        <a:buSzTx/>
        <a:buFontTx/>
        <a:buNone/>
        <a:defRPr sz="1000" b="0" i="0" u="none" strike="noStrike" cap="none" spc="0" baseline="0">
          <a:solidFill>
            <a:schemeClr val="tx1"/>
          </a:solidFill>
          <a:uFillTx/>
          <a:latin typeface="+mn-lt"/>
          <a:ea typeface="+mn-ea"/>
          <a:cs typeface="+mn-cs"/>
          <a:sym typeface="Arial" panose="020B0604020202020204"/>
        </a:defRPr>
      </a:lvl2pPr>
      <a:lvl3pPr marL="0" marR="0" indent="914400" algn="r" defTabSz="914400" rtl="0" latinLnBrk="0">
        <a:lnSpc>
          <a:spcPct val="100000"/>
        </a:lnSpc>
        <a:spcBef>
          <a:spcPts val="0"/>
        </a:spcBef>
        <a:spcAft>
          <a:spcPts val="0"/>
        </a:spcAft>
        <a:buClrTx/>
        <a:buSzTx/>
        <a:buFontTx/>
        <a:buNone/>
        <a:defRPr sz="1000" b="0" i="0" u="none" strike="noStrike" cap="none" spc="0" baseline="0">
          <a:solidFill>
            <a:schemeClr val="tx1"/>
          </a:solidFill>
          <a:uFillTx/>
          <a:latin typeface="+mn-lt"/>
          <a:ea typeface="+mn-ea"/>
          <a:cs typeface="+mn-cs"/>
          <a:sym typeface="Arial" panose="020B0604020202020204"/>
        </a:defRPr>
      </a:lvl3pPr>
      <a:lvl4pPr marL="0" marR="0" indent="1371600" algn="r" defTabSz="914400" rtl="0" latinLnBrk="0">
        <a:lnSpc>
          <a:spcPct val="100000"/>
        </a:lnSpc>
        <a:spcBef>
          <a:spcPts val="0"/>
        </a:spcBef>
        <a:spcAft>
          <a:spcPts val="0"/>
        </a:spcAft>
        <a:buClrTx/>
        <a:buSzTx/>
        <a:buFontTx/>
        <a:buNone/>
        <a:defRPr sz="1000" b="0" i="0" u="none" strike="noStrike" cap="none" spc="0" baseline="0">
          <a:solidFill>
            <a:schemeClr val="tx1"/>
          </a:solidFill>
          <a:uFillTx/>
          <a:latin typeface="+mn-lt"/>
          <a:ea typeface="+mn-ea"/>
          <a:cs typeface="+mn-cs"/>
          <a:sym typeface="Arial" panose="020B0604020202020204"/>
        </a:defRPr>
      </a:lvl4pPr>
      <a:lvl5pPr marL="0" marR="0" indent="1828800" algn="r" defTabSz="914400" rtl="0" latinLnBrk="0">
        <a:lnSpc>
          <a:spcPct val="100000"/>
        </a:lnSpc>
        <a:spcBef>
          <a:spcPts val="0"/>
        </a:spcBef>
        <a:spcAft>
          <a:spcPts val="0"/>
        </a:spcAft>
        <a:buClrTx/>
        <a:buSzTx/>
        <a:buFontTx/>
        <a:buNone/>
        <a:defRPr sz="1000" b="0" i="0" u="none" strike="noStrike" cap="none" spc="0" baseline="0">
          <a:solidFill>
            <a:schemeClr val="tx1"/>
          </a:solidFill>
          <a:uFillTx/>
          <a:latin typeface="+mn-lt"/>
          <a:ea typeface="+mn-ea"/>
          <a:cs typeface="+mn-cs"/>
          <a:sym typeface="Arial" panose="020B0604020202020204"/>
        </a:defRPr>
      </a:lvl5pPr>
      <a:lvl6pPr marL="0" marR="0" indent="2286000" algn="r" defTabSz="914400" rtl="0" latinLnBrk="0">
        <a:lnSpc>
          <a:spcPct val="100000"/>
        </a:lnSpc>
        <a:spcBef>
          <a:spcPts val="0"/>
        </a:spcBef>
        <a:spcAft>
          <a:spcPts val="0"/>
        </a:spcAft>
        <a:buClrTx/>
        <a:buSzTx/>
        <a:buFontTx/>
        <a:buNone/>
        <a:defRPr sz="1000" b="0" i="0" u="none" strike="noStrike" cap="none" spc="0" baseline="0">
          <a:solidFill>
            <a:schemeClr val="tx1"/>
          </a:solidFill>
          <a:uFillTx/>
          <a:latin typeface="+mn-lt"/>
          <a:ea typeface="+mn-ea"/>
          <a:cs typeface="+mn-cs"/>
          <a:sym typeface="Arial" panose="020B0604020202020204"/>
        </a:defRPr>
      </a:lvl6pPr>
      <a:lvl7pPr marL="0" marR="0" indent="2743200" algn="r" defTabSz="914400" rtl="0" latinLnBrk="0">
        <a:lnSpc>
          <a:spcPct val="100000"/>
        </a:lnSpc>
        <a:spcBef>
          <a:spcPts val="0"/>
        </a:spcBef>
        <a:spcAft>
          <a:spcPts val="0"/>
        </a:spcAft>
        <a:buClrTx/>
        <a:buSzTx/>
        <a:buFontTx/>
        <a:buNone/>
        <a:defRPr sz="1000" b="0" i="0" u="none" strike="noStrike" cap="none" spc="0" baseline="0">
          <a:solidFill>
            <a:schemeClr val="tx1"/>
          </a:solidFill>
          <a:uFillTx/>
          <a:latin typeface="+mn-lt"/>
          <a:ea typeface="+mn-ea"/>
          <a:cs typeface="+mn-cs"/>
          <a:sym typeface="Arial" panose="020B0604020202020204"/>
        </a:defRPr>
      </a:lvl7pPr>
      <a:lvl8pPr marL="0" marR="0" indent="3200400" algn="r" defTabSz="914400" rtl="0" latinLnBrk="0">
        <a:lnSpc>
          <a:spcPct val="100000"/>
        </a:lnSpc>
        <a:spcBef>
          <a:spcPts val="0"/>
        </a:spcBef>
        <a:spcAft>
          <a:spcPts val="0"/>
        </a:spcAft>
        <a:buClrTx/>
        <a:buSzTx/>
        <a:buFontTx/>
        <a:buNone/>
        <a:defRPr sz="1000" b="0" i="0" u="none" strike="noStrike" cap="none" spc="0" baseline="0">
          <a:solidFill>
            <a:schemeClr val="tx1"/>
          </a:solidFill>
          <a:uFillTx/>
          <a:latin typeface="+mn-lt"/>
          <a:ea typeface="+mn-ea"/>
          <a:cs typeface="+mn-cs"/>
          <a:sym typeface="Arial" panose="020B0604020202020204"/>
        </a:defRPr>
      </a:lvl8pPr>
      <a:lvl9pPr marL="0" marR="0" indent="3657600" algn="r" defTabSz="914400" rtl="0" latinLnBrk="0">
        <a:lnSpc>
          <a:spcPct val="100000"/>
        </a:lnSpc>
        <a:spcBef>
          <a:spcPts val="0"/>
        </a:spcBef>
        <a:spcAft>
          <a:spcPts val="0"/>
        </a:spcAft>
        <a:buClrTx/>
        <a:buSzTx/>
        <a:buFontTx/>
        <a:buNone/>
        <a:defRPr sz="1000" b="0" i="0" u="none" strike="noStrike" cap="none" spc="0" baseline="0">
          <a:solidFill>
            <a:schemeClr val="tx1"/>
          </a:solidFill>
          <a:uFillTx/>
          <a:latin typeface="+mn-lt"/>
          <a:ea typeface="+mn-ea"/>
          <a:cs typeface="+mn-cs"/>
          <a:sym typeface="Arial" panose="020B0604020202020204"/>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标题 1"/>
          <p:cNvSpPr txBox="1">
            <a:spLocks noGrp="1"/>
          </p:cNvSpPr>
          <p:nvPr>
            <p:ph type="ctrTitle"/>
          </p:nvPr>
        </p:nvSpPr>
        <p:spPr>
          <a:xfrm>
            <a:off x="1284058" y="1681728"/>
            <a:ext cx="9799201" cy="2570401"/>
          </a:xfrm>
          <a:prstGeom prst="rect">
            <a:avLst/>
          </a:prstGeom>
        </p:spPr>
        <p:txBody>
          <a:bodyPr/>
          <a:lstStyle>
            <a:lvl1pPr>
              <a:defRPr>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基于生成对抗网络的宫颈细胞图像分割</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标题 1"/>
          <p:cNvSpPr txBox="1">
            <a:spLocks noGrp="1"/>
          </p:cNvSpPr>
          <p:nvPr>
            <p:ph type="title"/>
          </p:nvPr>
        </p:nvSpPr>
        <p:spPr>
          <a:xfrm>
            <a:off x="611399" y="155199"/>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具体介绍：图像预处理</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38" name="内容占位符 2"/>
          <p:cNvSpPr txBox="1">
            <a:spLocks noGrp="1"/>
          </p:cNvSpPr>
          <p:nvPr>
            <p:ph type="body" idx="1"/>
          </p:nvPr>
        </p:nvSpPr>
        <p:spPr>
          <a:xfrm>
            <a:off x="426154" y="863669"/>
            <a:ext cx="10969202" cy="5130661"/>
          </a:xfrm>
          <a:prstGeom prst="rect">
            <a:avLst/>
          </a:prstGeom>
        </p:spPr>
        <p:txBody>
          <a:bodyPr/>
          <a:lstStyle/>
          <a:p>
            <a:pPr>
              <a:defRPr spc="100"/>
            </a:pPr>
            <a:r>
              <a:t>B.</a:t>
            </a:r>
            <a:r>
              <a:rPr>
                <a:latin typeface="微软雅黑" panose="020B0503020204020204" charset="-122"/>
                <a:ea typeface="微软雅黑" panose="020B0503020204020204" charset="-122"/>
                <a:cs typeface="微软雅黑" panose="020B0503020204020204" charset="-122"/>
                <a:sym typeface="微软雅黑" panose="020B0503020204020204" charset="-122"/>
              </a:rPr>
              <a:t>引导因子</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39" name="文本框 5"/>
          <p:cNvSpPr txBox="1"/>
          <p:nvPr/>
        </p:nvSpPr>
        <p:spPr>
          <a:xfrm>
            <a:off x="6829073" y="1695731"/>
            <a:ext cx="4751528" cy="4247317"/>
          </a:xfrm>
          <a:prstGeom prst="rect">
            <a:avLst/>
          </a:prstGeom>
          <a:ln w="12700">
            <a:miter lim="400000"/>
          </a:ln>
        </p:spPr>
        <p:txBody>
          <a:bodyPr wrap="square" lIns="45719" rIns="45719">
            <a:spAutoFit/>
          </a:bodyPr>
          <a:lstStyle/>
          <a:p>
            <a:pPr>
              <a:defRPr spc="150">
                <a:solidFill>
                  <a:srgbClr val="595959"/>
                </a:solidFill>
              </a:defRPr>
            </a:pPr>
            <a:endParaRPr dirty="0"/>
          </a:p>
          <a:p>
            <a:pPr>
              <a:defRPr spc="150">
                <a:solidFill>
                  <a:srgbClr val="595959"/>
                </a:solidFill>
              </a:defRPr>
            </a:pP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lang="en-US" dirty="0">
                <a:latin typeface="微软雅黑" panose="020B0503020204020204" charset="-122"/>
                <a:ea typeface="微软雅黑" panose="020B0503020204020204" charset="-122"/>
                <a:cs typeface="微软雅黑" panose="020B0503020204020204" charset="-122"/>
                <a:sym typeface="微软雅黑" panose="020B0503020204020204" charset="-122"/>
              </a:rPr>
              <a:t>1.</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lang="zh-CN" altLang="en-US"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作用</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帮助</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Cell-GAN </a:t>
            </a:r>
            <a:r>
              <a:rPr b="1" dirty="0" err="1">
                <a:latin typeface="微软雅黑" panose="020B0503020204020204" charset="-122"/>
                <a:ea typeface="微软雅黑" panose="020B0503020204020204" charset="-122"/>
                <a:cs typeface="微软雅黑" panose="020B0503020204020204" charset="-122"/>
                <a:sym typeface="微软雅黑" panose="020B0503020204020204" charset="-122"/>
              </a:rPr>
              <a:t>定位细胞</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endParaRPr 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r>
              <a:rPr lang="en-US" dirty="0">
                <a:latin typeface="微软雅黑" panose="020B0503020204020204" charset="-122"/>
                <a:ea typeface="微软雅黑" panose="020B0503020204020204" charset="-122"/>
                <a:cs typeface="微软雅黑" panose="020B0503020204020204" charset="-122"/>
                <a:sym typeface="微软雅黑" panose="020B0503020204020204" charset="-122"/>
              </a:rPr>
              <a:t>      2.</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选择</a:t>
            </a:r>
            <a:r>
              <a:rPr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细胞核</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作为指导因子</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的原因：</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它是细胞的最佳标记，易于检测</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endParaRPr 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r>
              <a:rPr lang="en-US" dirty="0">
                <a:latin typeface="微软雅黑" panose="020B0503020204020204" charset="-122"/>
                <a:ea typeface="微软雅黑" panose="020B0503020204020204" charset="-122"/>
                <a:cs typeface="微软雅黑" panose="020B0503020204020204" charset="-122"/>
                <a:sym typeface="微软雅黑" panose="020B0503020204020204" charset="-122"/>
              </a:rPr>
              <a:t>      3.</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引导因子</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的得到：通过</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已有的</a:t>
            </a:r>
            <a:r>
              <a:rPr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基于深度信息的方法</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确定。此外，当两个细胞的细胞核距离太近时，仅使用细胞核作为引导因子仍然会使分割混乱，因此可以将细胞核周围的部分细胞质包括在引导因子中以增加置信度的细胞位置，引导因子中包含的信息量对最终分割结果的影响较小。它可以在分割成功的情况下提高性能，但不能翻过分割失败的情况。</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40" name="图像" descr="图像"/>
          <p:cNvPicPr>
            <a:picLocks noChangeAspect="1"/>
          </p:cNvPicPr>
          <p:nvPr/>
        </p:nvPicPr>
        <p:blipFill>
          <a:blip r:embed="rId1"/>
          <a:stretch>
            <a:fillRect/>
          </a:stretch>
        </p:blipFill>
        <p:spPr>
          <a:xfrm>
            <a:off x="1642988" y="1273362"/>
            <a:ext cx="4128693" cy="2546028"/>
          </a:xfrm>
          <a:prstGeom prst="rect">
            <a:avLst/>
          </a:prstGeom>
          <a:ln w="12700">
            <a:miter lim="400000"/>
            <a:headEnd/>
            <a:tailEnd/>
          </a:ln>
        </p:spPr>
      </p:pic>
      <p:pic>
        <p:nvPicPr>
          <p:cNvPr id="141" name="图像" descr="图像"/>
          <p:cNvPicPr>
            <a:picLocks noChangeAspect="1"/>
          </p:cNvPicPr>
          <p:nvPr/>
        </p:nvPicPr>
        <p:blipFill>
          <a:blip r:embed="rId2"/>
          <a:stretch>
            <a:fillRect/>
          </a:stretch>
        </p:blipFill>
        <p:spPr>
          <a:xfrm>
            <a:off x="1327517" y="3991775"/>
            <a:ext cx="4444164" cy="2691536"/>
          </a:xfrm>
          <a:prstGeom prst="rect">
            <a:avLst/>
          </a:prstGeom>
          <a:ln w="12700">
            <a:miter lim="400000"/>
            <a:headEnd/>
            <a:tailEnd/>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标题 1"/>
          <p:cNvSpPr txBox="1">
            <a:spLocks noGrp="1"/>
          </p:cNvSpPr>
          <p:nvPr>
            <p:ph type="title"/>
          </p:nvPr>
        </p:nvSpPr>
        <p:spPr>
          <a:xfrm>
            <a:off x="426154" y="106480"/>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具体介绍：CELL-GAN</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44" name="内容占位符 2"/>
          <p:cNvSpPr txBox="1">
            <a:spLocks noGrp="1"/>
          </p:cNvSpPr>
          <p:nvPr>
            <p:ph type="body" idx="1"/>
          </p:nvPr>
        </p:nvSpPr>
        <p:spPr>
          <a:xfrm>
            <a:off x="426154" y="769574"/>
            <a:ext cx="10969202" cy="4759201"/>
          </a:xfrm>
          <a:prstGeom prst="rect">
            <a:avLst/>
          </a:prstGeom>
        </p:spPr>
        <p:txBody>
          <a:bodyPr/>
          <a:lstStyle/>
          <a:p>
            <a:pPr>
              <a:defRPr spc="100"/>
            </a:pPr>
            <a:r>
              <a:t>C.</a:t>
            </a:r>
            <a:r>
              <a:rPr>
                <a:latin typeface="微软雅黑" panose="020B0503020204020204" charset="-122"/>
                <a:ea typeface="微软雅黑" panose="020B0503020204020204" charset="-122"/>
                <a:cs typeface="微软雅黑" panose="020B0503020204020204" charset="-122"/>
                <a:sym typeface="微软雅黑" panose="020B0503020204020204" charset="-122"/>
              </a:rPr>
              <a:t>生成器组成</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45" name="图像" descr="图像"/>
          <p:cNvPicPr>
            <a:picLocks noChangeAspect="1"/>
          </p:cNvPicPr>
          <p:nvPr/>
        </p:nvPicPr>
        <p:blipFill>
          <a:blip r:embed="rId1"/>
          <a:stretch>
            <a:fillRect/>
          </a:stretch>
        </p:blipFill>
        <p:spPr>
          <a:xfrm>
            <a:off x="611645" y="1325967"/>
            <a:ext cx="11285385" cy="4985815"/>
          </a:xfrm>
          <a:prstGeom prst="rect">
            <a:avLst/>
          </a:prstGeom>
          <a:ln w="12700">
            <a:miter lim="400000"/>
            <a:headEnd/>
            <a:tailEnd/>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标题 1"/>
          <p:cNvSpPr txBox="1">
            <a:spLocks noGrp="1"/>
          </p:cNvSpPr>
          <p:nvPr>
            <p:ph type="title"/>
          </p:nvPr>
        </p:nvSpPr>
        <p:spPr>
          <a:xfrm>
            <a:off x="426154" y="106480"/>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具体介绍：CELL-GAN</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48" name="内容占位符 2"/>
          <p:cNvSpPr txBox="1">
            <a:spLocks noGrp="1"/>
          </p:cNvSpPr>
          <p:nvPr>
            <p:ph type="body" idx="1"/>
          </p:nvPr>
        </p:nvSpPr>
        <p:spPr>
          <a:xfrm>
            <a:off x="426154" y="769574"/>
            <a:ext cx="10969202" cy="4759201"/>
          </a:xfrm>
          <a:prstGeom prst="rect">
            <a:avLst/>
          </a:prstGeom>
        </p:spPr>
        <p:txBody>
          <a:bodyPr/>
          <a:lstStyle/>
          <a:p>
            <a:pPr>
              <a:defRPr spc="100"/>
            </a:pPr>
            <a:r>
              <a:t>C.</a:t>
            </a:r>
            <a:r>
              <a:rPr>
                <a:latin typeface="微软雅黑" panose="020B0503020204020204" charset="-122"/>
                <a:ea typeface="微软雅黑" panose="020B0503020204020204" charset="-122"/>
                <a:cs typeface="微软雅黑" panose="020B0503020204020204" charset="-122"/>
                <a:sym typeface="微软雅黑" panose="020B0503020204020204" charset="-122"/>
              </a:rPr>
              <a:t>生成器组成</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49" name="图像" descr="图像"/>
          <p:cNvPicPr>
            <a:picLocks noChangeAspect="1"/>
          </p:cNvPicPr>
          <p:nvPr/>
        </p:nvPicPr>
        <p:blipFill>
          <a:blip r:embed="rId1"/>
          <a:stretch>
            <a:fillRect/>
          </a:stretch>
        </p:blipFill>
        <p:spPr>
          <a:xfrm>
            <a:off x="451287" y="1460558"/>
            <a:ext cx="10918936" cy="4626477"/>
          </a:xfrm>
          <a:prstGeom prst="rect">
            <a:avLst/>
          </a:prstGeom>
          <a:ln w="12700">
            <a:miter lim="400000"/>
            <a:headEnd/>
            <a:tailEnd/>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标题 1"/>
          <p:cNvSpPr txBox="1">
            <a:spLocks noGrp="1"/>
          </p:cNvSpPr>
          <p:nvPr>
            <p:ph type="title"/>
          </p:nvPr>
        </p:nvSpPr>
        <p:spPr>
          <a:xfrm>
            <a:off x="426154" y="106480"/>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具体介绍：CELL-GAN</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52" name="内容占位符 2"/>
          <p:cNvSpPr txBox="1">
            <a:spLocks noGrp="1"/>
          </p:cNvSpPr>
          <p:nvPr>
            <p:ph type="body" idx="1"/>
          </p:nvPr>
        </p:nvSpPr>
        <p:spPr>
          <a:xfrm>
            <a:off x="426154" y="769574"/>
            <a:ext cx="10969202" cy="4759201"/>
          </a:xfrm>
          <a:prstGeom prst="rect">
            <a:avLst/>
          </a:prstGeom>
        </p:spPr>
        <p:txBody>
          <a:bodyPr/>
          <a:lstStyle/>
          <a:p>
            <a:pPr>
              <a:defRPr spc="100"/>
            </a:pPr>
            <a:r>
              <a:t>C.</a:t>
            </a:r>
            <a:r>
              <a:rPr>
                <a:latin typeface="微软雅黑" panose="020B0503020204020204" charset="-122"/>
                <a:ea typeface="微软雅黑" panose="020B0503020204020204" charset="-122"/>
                <a:cs typeface="微软雅黑" panose="020B0503020204020204" charset="-122"/>
                <a:sym typeface="微软雅黑" panose="020B0503020204020204" charset="-122"/>
              </a:rPr>
              <a:t>生成器组成</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53" name="文本框 5"/>
          <p:cNvSpPr txBox="1"/>
          <p:nvPr/>
        </p:nvSpPr>
        <p:spPr>
          <a:xfrm>
            <a:off x="375068" y="1514981"/>
            <a:ext cx="10771974" cy="3578012"/>
          </a:xfrm>
          <a:prstGeom prst="rect">
            <a:avLst/>
          </a:prstGeom>
          <a:ln w="12700">
            <a:miter lim="400000"/>
          </a:ln>
        </p:spPr>
        <p:txBody>
          <a:bodyPr lIns="45719" rIns="45719">
            <a:spAutoFit/>
          </a:bodyPr>
          <a:lstStyle/>
          <a:p>
            <a:pPr>
              <a:defRPr spc="150">
                <a:solidFill>
                  <a:srgbClr val="595959"/>
                </a:solidFill>
              </a:defRPr>
            </a:pPr>
          </a:p>
          <a:p>
            <a:pPr>
              <a:defRPr spc="150">
                <a:solidFill>
                  <a:srgbClr val="595959"/>
                </a:solidFill>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      生成器由编码器网络和解码器网络组成。编码器网络在同时接收两个输入，一个是带有背景的细胞图像，另一个是细胞核构建的引导因子，帮助 </a:t>
            </a:r>
            <a:r>
              <a:t>Cell-GAN </a:t>
            </a:r>
            <a:r>
              <a:rPr>
                <a:latin typeface="微软雅黑" panose="020B0503020204020204" charset="-122"/>
                <a:ea typeface="微软雅黑" panose="020B0503020204020204" charset="-122"/>
                <a:cs typeface="微软雅黑" panose="020B0503020204020204" charset="-122"/>
                <a:sym typeface="微软雅黑" panose="020B0503020204020204" charset="-122"/>
              </a:rPr>
              <a:t>定位待分割的细胞。此外，为了建立两个输入之间的连接，使用两个卷积层专门处理引导因子，然后通过加法运算将计算出的特征图合并到编码器网络中。编码器网络是一个四层下采样网络，每层下采样网络采用</a:t>
            </a:r>
            <a:r>
              <a:t>inception</a:t>
            </a:r>
            <a:r>
              <a:rPr>
                <a:latin typeface="微软雅黑" panose="020B0503020204020204" charset="-122"/>
                <a:ea typeface="微软雅黑" panose="020B0503020204020204" charset="-122"/>
                <a:cs typeface="微软雅黑" panose="020B0503020204020204" charset="-122"/>
                <a:sym typeface="微软雅黑" panose="020B0503020204020204" charset="-122"/>
              </a:rPr>
              <a:t>架构，滤波器组的大小为 </a:t>
            </a:r>
            <a:r>
              <a:t>1×1</a:t>
            </a:r>
            <a:r>
              <a:rPr>
                <a:latin typeface="微软雅黑" panose="020B0503020204020204" charset="-122"/>
                <a:ea typeface="微软雅黑" panose="020B0503020204020204" charset="-122"/>
                <a:cs typeface="微软雅黑" panose="020B0503020204020204" charset="-122"/>
                <a:sym typeface="微软雅黑" panose="020B0503020204020204" charset="-122"/>
              </a:rPr>
              <a:t>、</a:t>
            </a:r>
            <a:r>
              <a:t>3×3 </a:t>
            </a:r>
            <a:r>
              <a:rPr>
                <a:latin typeface="微软雅黑" panose="020B0503020204020204" charset="-122"/>
                <a:ea typeface="微软雅黑" panose="020B0503020204020204" charset="-122"/>
                <a:cs typeface="微软雅黑" panose="020B0503020204020204" charset="-122"/>
                <a:sym typeface="微软雅黑" panose="020B0503020204020204" charset="-122"/>
              </a:rPr>
              <a:t>和 </a:t>
            </a:r>
            <a:r>
              <a:t>5×5</a:t>
            </a:r>
            <a:r>
              <a:rPr>
                <a:latin typeface="微软雅黑" panose="020B0503020204020204" charset="-122"/>
                <a:ea typeface="微软雅黑" panose="020B0503020204020204" charset="-122"/>
                <a:cs typeface="微软雅黑" panose="020B0503020204020204" charset="-122"/>
                <a:sym typeface="微软雅黑" panose="020B0503020204020204" charset="-122"/>
              </a:rPr>
              <a:t>。此外，使用步幅为 </a:t>
            </a:r>
            <a:r>
              <a:t>2 </a:t>
            </a:r>
            <a:r>
              <a:rPr>
                <a:latin typeface="微软雅黑" panose="020B0503020204020204" charset="-122"/>
                <a:ea typeface="微软雅黑" panose="020B0503020204020204" charset="-122"/>
                <a:cs typeface="微软雅黑" panose="020B0503020204020204" charset="-122"/>
                <a:sym typeface="微软雅黑" panose="020B0503020204020204" charset="-122"/>
              </a:rPr>
              <a:t>的 </a:t>
            </a:r>
            <a:r>
              <a:t>3 × 3 </a:t>
            </a:r>
            <a:r>
              <a:rPr>
                <a:latin typeface="微软雅黑" panose="020B0503020204020204" charset="-122"/>
                <a:ea typeface="微软雅黑" panose="020B0503020204020204" charset="-122"/>
                <a:cs typeface="微软雅黑" panose="020B0503020204020204" charset="-122"/>
                <a:sym typeface="微软雅黑" panose="020B0503020204020204" charset="-122"/>
              </a:rPr>
              <a:t>卷积来替换用于降维的最大池化层。 在提议的工作中，轮廓的完整性比生成的细胞图像的质量更重要。因此，研究人员不仅去除了全连接，而且简化了不采用</a:t>
            </a:r>
            <a:r>
              <a:t>inception</a:t>
            </a:r>
            <a:r>
              <a:rPr>
                <a:latin typeface="微软雅黑" panose="020B0503020204020204" charset="-122"/>
                <a:ea typeface="微软雅黑" panose="020B0503020204020204" charset="-122"/>
                <a:cs typeface="微软雅黑" panose="020B0503020204020204" charset="-122"/>
                <a:sym typeface="微软雅黑" panose="020B0503020204020204" charset="-122"/>
              </a:rPr>
              <a:t>架构的解码器网络的结构。这些方法虽然减少了生成图像的质量，但减少了参数的数量。解码器网络包含 </a:t>
            </a:r>
            <a:r>
              <a:t>6 </a:t>
            </a:r>
            <a:r>
              <a:rPr>
                <a:latin typeface="微软雅黑" panose="020B0503020204020204" charset="-122"/>
                <a:ea typeface="微软雅黑" panose="020B0503020204020204" charset="-122"/>
                <a:cs typeface="微软雅黑" panose="020B0503020204020204" charset="-122"/>
                <a:sym typeface="微软雅黑" panose="020B0503020204020204" charset="-122"/>
              </a:rPr>
              <a:t>层上采样网络，每个上采样网络由 </a:t>
            </a:r>
            <a:r>
              <a:t>3 × 3 </a:t>
            </a:r>
            <a:r>
              <a:rPr>
                <a:latin typeface="微软雅黑" panose="020B0503020204020204" charset="-122"/>
                <a:ea typeface="微软雅黑" panose="020B0503020204020204" charset="-122"/>
                <a:cs typeface="微软雅黑" panose="020B0503020204020204" charset="-122"/>
                <a:sym typeface="微软雅黑" panose="020B0503020204020204" charset="-122"/>
              </a:rPr>
              <a:t>反卷积 和 </a:t>
            </a:r>
            <a:r>
              <a:t>ReLU </a:t>
            </a:r>
            <a:r>
              <a:rPr>
                <a:latin typeface="微软雅黑" panose="020B0503020204020204" charset="-122"/>
                <a:ea typeface="微软雅黑" panose="020B0503020204020204" charset="-122"/>
                <a:cs typeface="微软雅黑" panose="020B0503020204020204" charset="-122"/>
                <a:sym typeface="微软雅黑" panose="020B0503020204020204" charset="-122"/>
              </a:rPr>
              <a:t>激活组成。特别是，</a:t>
            </a:r>
            <a:r>
              <a:t>sigmoid </a:t>
            </a:r>
            <a:r>
              <a:rPr>
                <a:latin typeface="微软雅黑" panose="020B0503020204020204" charset="-122"/>
                <a:ea typeface="微软雅黑" panose="020B0503020204020204" charset="-122"/>
                <a:cs typeface="微软雅黑" panose="020B0503020204020204" charset="-122"/>
                <a:sym typeface="微软雅黑" panose="020B0503020204020204" charset="-122"/>
              </a:rPr>
              <a:t>函数用于替换最后一层网络的 </a:t>
            </a:r>
            <a:r>
              <a:t>ReLU </a:t>
            </a:r>
            <a:r>
              <a:rPr>
                <a:latin typeface="微软雅黑" panose="020B0503020204020204" charset="-122"/>
                <a:ea typeface="微软雅黑" panose="020B0503020204020204" charset="-122"/>
                <a:cs typeface="微软雅黑" panose="020B0503020204020204" charset="-122"/>
                <a:sym typeface="微软雅黑" panose="020B0503020204020204" charset="-122"/>
              </a:rPr>
              <a:t>激活以生成图像。</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标题 1"/>
          <p:cNvSpPr txBox="1">
            <a:spLocks noGrp="1"/>
          </p:cNvSpPr>
          <p:nvPr>
            <p:ph type="title"/>
          </p:nvPr>
        </p:nvSpPr>
        <p:spPr>
          <a:xfrm>
            <a:off x="426154" y="350076"/>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具体介绍：CELL-GAN</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56" name="文本框 5"/>
          <p:cNvSpPr txBox="1"/>
          <p:nvPr/>
        </p:nvSpPr>
        <p:spPr>
          <a:xfrm>
            <a:off x="1191910" y="3240653"/>
            <a:ext cx="3675553" cy="1200329"/>
          </a:xfrm>
          <a:prstGeom prst="rect">
            <a:avLst/>
          </a:prstGeom>
          <a:ln w="12700">
            <a:miter lim="400000"/>
          </a:ln>
        </p:spPr>
        <p:txBody>
          <a:bodyPr wrap="square" lIns="45719" rIns="45719">
            <a:spAutoFit/>
          </a:bodyPr>
          <a:lstStyle/>
          <a:p>
            <a:pPr>
              <a:defRPr spc="150">
                <a:solidFill>
                  <a:srgbClr val="595959"/>
                </a:solidFill>
              </a:defRPr>
            </a:pPr>
            <a:endParaRPr dirty="0"/>
          </a:p>
          <a:p>
            <a:pPr>
              <a:defRPr spc="150">
                <a:solidFill>
                  <a:srgbClr val="595959"/>
                </a:solidFill>
              </a:defRPr>
            </a:pP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lang="en-US" altLang="zh-CN" dirty="0">
                <a:latin typeface="微软雅黑" panose="020B0503020204020204" charset="-122"/>
                <a:ea typeface="微软雅黑" panose="020B0503020204020204" charset="-122"/>
                <a:cs typeface="微软雅黑" panose="020B0503020204020204" charset="-122"/>
                <a:sym typeface="微软雅黑" panose="020B0503020204020204" charset="-122"/>
              </a:rPr>
              <a:t>E</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是指从哪个空间中取到的样本</a:t>
            </a:r>
            <a:r>
              <a:rPr lang="en-US" altLang="zh-CN" dirty="0">
                <a:latin typeface="微软雅黑" panose="020B0503020204020204" charset="-122"/>
                <a:ea typeface="微软雅黑" panose="020B0503020204020204" charset="-122"/>
                <a:cs typeface="微软雅黑" panose="020B0503020204020204" charset="-122"/>
                <a:sym typeface="微软雅黑" panose="020B0503020204020204" charset="-122"/>
              </a:rPr>
              <a:t>;D</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为判别器，输出值</a:t>
            </a:r>
            <a:r>
              <a:rPr lang="en-US" altLang="zh-CN" dirty="0">
                <a:latin typeface="微软雅黑" panose="020B0503020204020204" charset="-122"/>
                <a:ea typeface="微软雅黑" panose="020B0503020204020204" charset="-122"/>
                <a:cs typeface="微软雅黑" panose="020B0503020204020204" charset="-122"/>
                <a:sym typeface="微软雅黑" panose="020B0503020204020204" charset="-122"/>
              </a:rPr>
              <a:t>[0,1];G()</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表示生成器生成的图片；</a:t>
            </a:r>
            <a:endParaRPr lang="en-US" altLang="zh-CN"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57" name="图像" descr="图像"/>
          <p:cNvPicPr>
            <a:picLocks noChangeAspect="1"/>
          </p:cNvPicPr>
          <p:nvPr/>
        </p:nvPicPr>
        <p:blipFill>
          <a:blip r:embed="rId1"/>
          <a:stretch>
            <a:fillRect/>
          </a:stretch>
        </p:blipFill>
        <p:spPr>
          <a:xfrm>
            <a:off x="229014" y="2059659"/>
            <a:ext cx="5691241" cy="991379"/>
          </a:xfrm>
          <a:prstGeom prst="rect">
            <a:avLst/>
          </a:prstGeom>
          <a:ln w="12700">
            <a:miter lim="400000"/>
            <a:headEnd/>
            <a:tailEnd/>
          </a:ln>
        </p:spPr>
      </p:pic>
      <p:pic>
        <p:nvPicPr>
          <p:cNvPr id="158" name="图像" descr="图像"/>
          <p:cNvPicPr>
            <a:picLocks noChangeAspect="1"/>
          </p:cNvPicPr>
          <p:nvPr/>
        </p:nvPicPr>
        <p:blipFill>
          <a:blip r:embed="rId2"/>
          <a:stretch>
            <a:fillRect/>
          </a:stretch>
        </p:blipFill>
        <p:spPr>
          <a:xfrm>
            <a:off x="424897" y="4568839"/>
            <a:ext cx="5495710" cy="728780"/>
          </a:xfrm>
          <a:prstGeom prst="rect">
            <a:avLst/>
          </a:prstGeom>
          <a:ln w="12700">
            <a:miter lim="400000"/>
            <a:headEnd/>
            <a:tailEnd/>
          </a:ln>
        </p:spPr>
      </p:pic>
      <p:sp>
        <p:nvSpPr>
          <p:cNvPr id="159" name="文本框 5"/>
          <p:cNvSpPr txBox="1"/>
          <p:nvPr/>
        </p:nvSpPr>
        <p:spPr>
          <a:xfrm>
            <a:off x="424897" y="5031518"/>
            <a:ext cx="8728530" cy="1476375"/>
          </a:xfrm>
          <a:prstGeom prst="rect">
            <a:avLst/>
          </a:prstGeom>
          <a:ln w="12700">
            <a:miter lim="400000"/>
          </a:ln>
        </p:spPr>
        <p:txBody>
          <a:bodyPr wrap="square" lIns="45719" rIns="45719">
            <a:spAutoFit/>
          </a:bodyPr>
          <a:lstStyle/>
          <a:p>
            <a:pPr>
              <a:defRPr spc="150">
                <a:solidFill>
                  <a:srgbClr val="595959"/>
                </a:solidFill>
              </a:defRPr>
            </a:pPr>
            <a:endParaRPr dirty="0"/>
          </a:p>
          <a:p>
            <a:pPr>
              <a:defRPr spc="150">
                <a:solidFill>
                  <a:srgbClr val="595959"/>
                </a:solidFill>
              </a:defRPr>
            </a:pP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L2损失</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函数：平均平方损失函数，侧重于捕获图像的整体结构</a:t>
            </a:r>
            <a:endParaRPr 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r>
              <a:rPr lang="en-US" altLang="zh-CN" dirty="0">
                <a:latin typeface="微软雅黑" panose="020B0503020204020204" charset="-122"/>
                <a:ea typeface="微软雅黑" panose="020B0503020204020204" charset="-122"/>
                <a:cs typeface="微软雅黑" panose="020B0503020204020204" charset="-122"/>
                <a:sym typeface="微软雅黑" panose="020B0503020204020204" charset="-122"/>
              </a:rPr>
              <a:t>M</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为带注释的细胞图像的二进制掩码，</a:t>
            </a:r>
            <a:r>
              <a:rPr lang="zh-CN" altLang="en-US" dirty="0"/>
              <a:t> </a:t>
            </a:r>
            <a:r>
              <a:rPr lang="zh-CN" altLang="en-US" dirty="0">
                <a:latin typeface="微软雅黑" panose="020B0503020204020204" charset="-122"/>
                <a:ea typeface="微软雅黑" panose="020B0503020204020204" charset="-122"/>
                <a:cs typeface="微软雅黑" panose="020B0503020204020204" charset="-122"/>
              </a:rPr>
              <a:t>α和β用于调整Cell-GAN的生成规模不确定的细胞区域， α使得Cell-GAN倾向于将不确定的细胞区域保留为生成细胞的一部分，这可能导致生成的细胞的轮廓大于真实图像，而β则相反。</a:t>
            </a:r>
            <a:endPar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60" name="图像" descr="图像"/>
          <p:cNvPicPr>
            <a:picLocks noChangeAspect="1"/>
          </p:cNvPicPr>
          <p:nvPr/>
        </p:nvPicPr>
        <p:blipFill>
          <a:blip r:embed="rId3"/>
          <a:stretch>
            <a:fillRect/>
          </a:stretch>
        </p:blipFill>
        <p:spPr>
          <a:xfrm>
            <a:off x="6464795" y="3638486"/>
            <a:ext cx="5279586" cy="696516"/>
          </a:xfrm>
          <a:prstGeom prst="rect">
            <a:avLst/>
          </a:prstGeom>
          <a:ln w="12700">
            <a:miter lim="400000"/>
            <a:headEnd/>
            <a:tailEnd/>
          </a:ln>
        </p:spPr>
      </p:pic>
      <p:sp>
        <p:nvSpPr>
          <p:cNvPr id="161" name="文本框 5"/>
          <p:cNvSpPr txBox="1"/>
          <p:nvPr/>
        </p:nvSpPr>
        <p:spPr>
          <a:xfrm>
            <a:off x="7653100" y="4335002"/>
            <a:ext cx="2733294" cy="675641"/>
          </a:xfrm>
          <a:prstGeom prst="rect">
            <a:avLst/>
          </a:prstGeom>
          <a:ln w="12700">
            <a:miter lim="400000"/>
          </a:ln>
        </p:spPr>
        <p:txBody>
          <a:bodyPr lIns="45719" rIns="45719">
            <a:spAutoFit/>
          </a:bodyPr>
          <a:lstStyle/>
          <a:p>
            <a:pPr>
              <a:defRPr spc="150">
                <a:solidFill>
                  <a:srgbClr val="595959"/>
                </a:solidFill>
              </a:defRPr>
            </a:pPr>
            <a:endParaRPr dirty="0"/>
          </a:p>
          <a:p>
            <a:pPr>
              <a:defRPr spc="150">
                <a:solidFill>
                  <a:srgbClr val="595959"/>
                </a:solidFill>
              </a:defRPr>
            </a:pP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联合损失函数</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2" name="文本框 1"/>
          <p:cNvSpPr txBox="1"/>
          <p:nvPr/>
        </p:nvSpPr>
        <p:spPr>
          <a:xfrm>
            <a:off x="317582" y="1437768"/>
            <a:ext cx="4071689" cy="5537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algn="l" defTabSz="914400" rtl="0" fontAlgn="auto" latinLnBrk="0" hangingPunct="0">
              <a:lnSpc>
                <a:spcPct val="100000"/>
              </a:lnSpc>
              <a:spcBef>
                <a:spcPts val="0"/>
              </a:spcBef>
              <a:spcAft>
                <a:spcPts val="0"/>
              </a:spcAft>
              <a:buClrTx/>
              <a:buSzTx/>
              <a:buFontTx/>
              <a:buNone/>
              <a:defRPr spc="150">
                <a:solidFill>
                  <a:srgbClr val="595959"/>
                </a:solidFill>
              </a:defRPr>
            </a:pPr>
            <a:r>
              <a:rPr kumimoji="0" sz="1800" b="0" i="0" u="none" strike="noStrike" cap="none" normalizeH="0" baseline="0" dirty="0" err="1">
                <a:ln>
                  <a:noFill/>
                </a:ln>
                <a:effectLst/>
                <a:uFillTx/>
                <a:latin typeface="微软雅黑" panose="020B0503020204020204" charset="-122"/>
                <a:ea typeface="微软雅黑" panose="020B0503020204020204" charset="-122"/>
                <a:cs typeface="微软雅黑" panose="020B0503020204020204" charset="-122"/>
                <a:sym typeface="Arial" panose="020B0604020202020204"/>
              </a:rPr>
              <a:t>生成器、判别器训练损失函数</a:t>
            </a:r>
            <a:endParaRPr kumimoji="0" sz="1800" b="0" i="0" u="none" strike="noStrike" cap="none" normalizeH="0" baseline="0" dirty="0" err="1">
              <a:ln>
                <a:noFill/>
              </a:ln>
              <a:effectLst/>
              <a:uFillTx/>
              <a:latin typeface="微软雅黑" panose="020B0503020204020204" charset="-122"/>
              <a:ea typeface="微软雅黑" panose="020B0503020204020204" charset="-122"/>
              <a:cs typeface="微软雅黑" panose="020B0503020204020204" charset="-122"/>
              <a:sym typeface="Arial" panose="020B0604020202020204"/>
            </a:endParaRPr>
          </a:p>
          <a:p>
            <a:pPr marL="0" marR="0" indent="0" algn="l" defTabSz="914400" rtl="0" fontAlgn="auto" latinLnBrk="0" hangingPunct="0">
              <a:lnSpc>
                <a:spcPct val="100000"/>
              </a:lnSpc>
              <a:spcBef>
                <a:spcPts val="0"/>
              </a:spcBef>
              <a:spcAft>
                <a:spcPts val="0"/>
              </a:spcAft>
              <a:buClrTx/>
              <a:buSzTx/>
              <a:buFontTx/>
              <a:buNone/>
            </a:pPr>
            <a:endParaRPr kumimoji="0" lang="zh-CN" altLang="en-US" sz="1800" b="0" i="0" u="none" strike="noStrike" cap="none" spc="0" normalizeH="0" baseline="0" dirty="0">
              <a:ln>
                <a:noFill/>
              </a:ln>
              <a:solidFill>
                <a:srgbClr val="000000"/>
              </a:solidFill>
              <a:effectLst/>
              <a:uFillTx/>
              <a:latin typeface="+mn-lt"/>
              <a:ea typeface="+mn-ea"/>
              <a:cs typeface="+mn-cs"/>
              <a:sym typeface="Arial" panose="020B0604020202020204"/>
            </a:endParaRPr>
          </a:p>
        </p:txBody>
      </p:sp>
      <p:sp>
        <p:nvSpPr>
          <p:cNvPr id="3" name="文本框 5"/>
          <p:cNvSpPr txBox="1"/>
          <p:nvPr/>
        </p:nvSpPr>
        <p:spPr>
          <a:xfrm>
            <a:off x="1237009" y="2806517"/>
            <a:ext cx="2818552" cy="675641"/>
          </a:xfrm>
          <a:prstGeom prst="rect">
            <a:avLst/>
          </a:prstGeom>
          <a:ln w="12700">
            <a:miter lim="400000"/>
          </a:ln>
        </p:spPr>
        <p:txBody>
          <a:bodyPr lIns="45719" rIns="45719">
            <a:spAutoFit/>
          </a:bodyPr>
          <a:lstStyle/>
          <a:p>
            <a:pPr>
              <a:defRPr spc="150">
                <a:solidFill>
                  <a:srgbClr val="595959"/>
                </a:solidFill>
              </a:defRPr>
            </a:pPr>
            <a:endParaRPr dirty="0"/>
          </a:p>
          <a:p>
            <a:pPr>
              <a:defRPr spc="150">
                <a:solidFill>
                  <a:srgbClr val="595959"/>
                </a:solidFill>
              </a:defRPr>
            </a:pP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对抗性损失函数</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标题 1"/>
          <p:cNvSpPr txBox="1">
            <a:spLocks noGrp="1"/>
          </p:cNvSpPr>
          <p:nvPr>
            <p:ph type="title"/>
          </p:nvPr>
        </p:nvSpPr>
        <p:spPr>
          <a:xfrm>
            <a:off x="611399" y="-15318"/>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r>
              <a:t>评价</a:t>
            </a:r>
          </a:p>
        </p:txBody>
      </p:sp>
      <p:pic>
        <p:nvPicPr>
          <p:cNvPr id="164" name="图像" descr="图像"/>
          <p:cNvPicPr>
            <a:picLocks noChangeAspect="1"/>
          </p:cNvPicPr>
          <p:nvPr/>
        </p:nvPicPr>
        <p:blipFill>
          <a:blip r:embed="rId1"/>
          <a:srcRect t="4889"/>
          <a:stretch>
            <a:fillRect/>
          </a:stretch>
        </p:blipFill>
        <p:spPr>
          <a:xfrm>
            <a:off x="3102418" y="703183"/>
            <a:ext cx="5445634" cy="4027305"/>
          </a:xfrm>
          <a:prstGeom prst="rect">
            <a:avLst/>
          </a:prstGeom>
          <a:ln w="12700">
            <a:miter lim="400000"/>
            <a:headEnd/>
            <a:tailEnd/>
          </a:ln>
        </p:spPr>
      </p:pic>
      <p:pic>
        <p:nvPicPr>
          <p:cNvPr id="165" name="图像" descr="图像"/>
          <p:cNvPicPr>
            <a:picLocks noChangeAspect="1"/>
          </p:cNvPicPr>
          <p:nvPr/>
        </p:nvPicPr>
        <p:blipFill>
          <a:blip r:embed="rId2"/>
          <a:stretch>
            <a:fillRect/>
          </a:stretch>
        </p:blipFill>
        <p:spPr>
          <a:xfrm>
            <a:off x="1814793" y="4743571"/>
            <a:ext cx="9471186" cy="1987899"/>
          </a:xfrm>
          <a:prstGeom prst="rect">
            <a:avLst/>
          </a:prstGeom>
          <a:ln w="12700">
            <a:miter lim="400000"/>
            <a:headEnd/>
            <a:tailEnd/>
          </a:ln>
        </p:spPr>
      </p:pic>
      <p:sp>
        <p:nvSpPr>
          <p:cNvPr id="2" name="文本框 1"/>
          <p:cNvSpPr txBox="1"/>
          <p:nvPr/>
        </p:nvSpPr>
        <p:spPr>
          <a:xfrm>
            <a:off x="8738648" y="4242062"/>
            <a:ext cx="1960775" cy="276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pPr>
            <a:r>
              <a:rPr kumimoji="0" lang="en-US" altLang="zh-CN" sz="1800" b="0" i="0" u="none" strike="noStrike" cap="none" spc="0" normalizeH="0" baseline="0" dirty="0">
                <a:ln>
                  <a:noFill/>
                </a:ln>
                <a:solidFill>
                  <a:srgbClr val="000000"/>
                </a:solidFill>
                <a:effectLst/>
                <a:uFillTx/>
                <a:latin typeface="+mn-lt"/>
                <a:ea typeface="+mn-ea"/>
                <a:cs typeface="+mn-cs"/>
                <a:sym typeface="Arial" panose="020B0604020202020204"/>
              </a:rPr>
              <a:t>ISBI2015</a:t>
            </a:r>
            <a:r>
              <a:rPr kumimoji="0" lang="zh-CN" altLang="en-US" sz="1800" b="0" i="0" u="none" strike="noStrike" cap="none" spc="0" normalizeH="0" baseline="0" dirty="0">
                <a:ln>
                  <a:noFill/>
                </a:ln>
                <a:solidFill>
                  <a:srgbClr val="000000"/>
                </a:solidFill>
                <a:effectLst/>
                <a:uFillTx/>
                <a:latin typeface="+mn-lt"/>
                <a:ea typeface="+mn-ea"/>
                <a:cs typeface="+mn-cs"/>
                <a:sym typeface="Arial" panose="020B0604020202020204"/>
              </a:rPr>
              <a:t>数据集</a:t>
            </a:r>
            <a:endParaRPr kumimoji="0" lang="zh-CN" altLang="en-US" sz="1800" b="0" i="0" u="none" strike="noStrike" cap="none" spc="0" normalizeH="0" baseline="0" dirty="0">
              <a:ln>
                <a:noFill/>
              </a:ln>
              <a:solidFill>
                <a:srgbClr val="000000"/>
              </a:solidFill>
              <a:effectLst/>
              <a:uFillTx/>
              <a:latin typeface="+mn-lt"/>
              <a:ea typeface="+mn-ea"/>
              <a:cs typeface="+mn-cs"/>
              <a:sym typeface="Arial" panose="020B0604020202020204"/>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标题 1"/>
          <p:cNvSpPr txBox="1">
            <a:spLocks noGrp="1"/>
          </p:cNvSpPr>
          <p:nvPr>
            <p:ph type="title"/>
          </p:nvPr>
        </p:nvSpPr>
        <p:spPr>
          <a:xfrm>
            <a:off x="608399" y="608399"/>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优势</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68" name="内容占位符 2"/>
          <p:cNvSpPr txBox="1">
            <a:spLocks noGrp="1"/>
          </p:cNvSpPr>
          <p:nvPr>
            <p:ph type="body" idx="1"/>
          </p:nvPr>
        </p:nvSpPr>
        <p:spPr>
          <a:xfrm>
            <a:off x="608399" y="1490400"/>
            <a:ext cx="10969202" cy="4759200"/>
          </a:xfrm>
          <a:prstGeom prst="rect">
            <a:avLst/>
          </a:prstGeom>
        </p:spPr>
        <p:txBody>
          <a:bodyPr/>
          <a:lstStyle/>
          <a:p>
            <a:pPr marL="212725" indent="-212725" defTabSz="850265">
              <a:lnSpc>
                <a:spcPct val="117000"/>
              </a:lnSpc>
              <a:spcBef>
                <a:spcPts val="900"/>
              </a:spcBef>
              <a:defRPr sz="1675" spc="93"/>
            </a:pPr>
            <a:r>
              <a:rPr dirty="0" err="1"/>
              <a:t>A.</a:t>
            </a:r>
            <a:r>
              <a:rPr dirty="0" err="1">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利用局部、结构和概率分布的多信息作为生成模型</a:t>
            </a:r>
            <a:r>
              <a:rPr lang="en-US"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Cell-GAN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的分割机制不同于</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CNN </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和 </a:t>
            </a:r>
            <a:r>
              <a:rPr dirty="0"/>
              <a:t>FCN</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。与</a:t>
            </a:r>
            <a:r>
              <a:rPr dirty="0"/>
              <a:t>CNN</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和</a:t>
            </a:r>
            <a:r>
              <a:rPr dirty="0"/>
              <a:t>FCN</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都只使用局部图像信息进行像素分类相比，</a:t>
            </a:r>
            <a:r>
              <a:rPr dirty="0"/>
              <a:t>Cell-GAN</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利用整个输入图像的结构信息和细胞形态的概率分布来分割细胞。因此 </a:t>
            </a:r>
            <a:r>
              <a:rPr dirty="0"/>
              <a:t>Cell-GAN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获得了更好的分割性能，尤其是在高度重叠和对比度差的情况下</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marL="212725" indent="-212725" defTabSz="850265">
              <a:lnSpc>
                <a:spcPct val="117000"/>
              </a:lnSpc>
              <a:spcBef>
                <a:spcPts val="900"/>
              </a:spcBef>
              <a:defRPr sz="1675" spc="93"/>
            </a:pPr>
            <a:r>
              <a:rPr dirty="0"/>
              <a:t>B. </a:t>
            </a:r>
            <a:r>
              <a:rPr dirty="0" err="1">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通过概率分布完成覆盖轮廓</a:t>
            </a:r>
            <a:r>
              <a:rPr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由于重叠细胞的轮廓难以识别，那些具有可识别轮廓的非重叠细胞用于数据注释。</a:t>
            </a:r>
            <a:r>
              <a:rPr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训练集只包含几个高度重叠的细胞，它可以主要使用非重叠细胞来学习细胞轮廓形状的概率分布</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。自然地，可以为被覆盖的重叠单元的部分提供合理的轮廓部分。</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marL="212725" indent="-212725" defTabSz="850265">
              <a:lnSpc>
                <a:spcPct val="117000"/>
              </a:lnSpc>
              <a:spcBef>
                <a:spcPts val="900"/>
              </a:spcBef>
              <a:defRPr sz="1675" spc="93"/>
            </a:pPr>
            <a:r>
              <a:rPr dirty="0"/>
              <a:t>C</a:t>
            </a:r>
            <a:r>
              <a:rPr dirty="0">
                <a:solidFill>
                  <a:srgbClr val="FF0000"/>
                </a:solidFill>
              </a:rPr>
              <a:t>. </a:t>
            </a:r>
            <a:r>
              <a:rPr dirty="0" err="1">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具有很强的鲁棒性</a:t>
            </a:r>
            <a:r>
              <a:rPr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对于传统方法，宫颈细胞分割严重依赖于其细胞核分割，每个细胞核对应一个细胞。因此，如果细胞核被错误地分割，宫颈细胞分割就会被传统方法误导。因此，核分割需要尽可能准确。但是对于所提出的</a:t>
            </a:r>
            <a:r>
              <a:rPr dirty="0"/>
              <a:t>Cell-GAN</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方法，宫颈细胞分割主要依赖于引导因子，而引导因子不仅可以由其细胞核服务，还可以由图像中的炎症细胞等杂质来服务。也就是说，如果一个杂质被错误地称为细胞核，通常被称为伪细胞核，但作为一个指导因素，它并不影响</a:t>
            </a:r>
            <a:r>
              <a:rPr dirty="0"/>
              <a:t>Cell-GAN</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的宫颈细胞分割结果。因此，所提出的 </a:t>
            </a:r>
            <a:r>
              <a:rPr dirty="0"/>
              <a:t>Cell-GAN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方法具有很强的鲁棒性</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标题 1"/>
          <p:cNvSpPr txBox="1">
            <a:spLocks noGrp="1"/>
          </p:cNvSpPr>
          <p:nvPr>
            <p:ph type="title"/>
          </p:nvPr>
        </p:nvSpPr>
        <p:spPr>
          <a:xfrm>
            <a:off x="611399" y="121207"/>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优势</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71" name="图像" descr="图像"/>
          <p:cNvPicPr>
            <a:picLocks noChangeAspect="1"/>
          </p:cNvPicPr>
          <p:nvPr/>
        </p:nvPicPr>
        <p:blipFill>
          <a:blip r:embed="rId1"/>
          <a:stretch>
            <a:fillRect/>
          </a:stretch>
        </p:blipFill>
        <p:spPr>
          <a:xfrm>
            <a:off x="2983300" y="1132342"/>
            <a:ext cx="6449480" cy="5092327"/>
          </a:xfrm>
          <a:prstGeom prst="rect">
            <a:avLst/>
          </a:prstGeom>
          <a:ln w="12700">
            <a:miter lim="400000"/>
            <a:headEnd/>
            <a:tailEnd/>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标题 1"/>
          <p:cNvSpPr txBox="1">
            <a:spLocks noGrp="1"/>
          </p:cNvSpPr>
          <p:nvPr>
            <p:ph type="title"/>
          </p:nvPr>
        </p:nvSpPr>
        <p:spPr>
          <a:xfrm>
            <a:off x="608399" y="608399"/>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问题总结</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74" name="内容占位符 2"/>
          <p:cNvSpPr txBox="1">
            <a:spLocks noGrp="1"/>
          </p:cNvSpPr>
          <p:nvPr>
            <p:ph type="body" sz="half" idx="1"/>
          </p:nvPr>
        </p:nvSpPr>
        <p:spPr>
          <a:xfrm>
            <a:off x="5108843" y="2268132"/>
            <a:ext cx="6687994" cy="3023576"/>
          </a:xfrm>
          <a:prstGeom prst="rect">
            <a:avLst/>
          </a:prstGeom>
        </p:spPr>
        <p:txBody>
          <a:bodyPr/>
          <a:lstStyle/>
          <a:p>
            <a:pPr>
              <a:lnSpc>
                <a:spcPct val="117000"/>
              </a:lnSpc>
              <a:defRPr spc="100"/>
            </a:pPr>
            <a:r>
              <a:rPr>
                <a:latin typeface="微软雅黑" panose="020B0503020204020204" charset="-122"/>
                <a:ea typeface="微软雅黑" panose="020B0503020204020204" charset="-122"/>
                <a:cs typeface="微软雅黑" panose="020B0503020204020204" charset="-122"/>
                <a:sym typeface="微软雅黑" panose="020B0503020204020204" charset="-122"/>
              </a:rPr>
              <a:t>所提出的方法可以应用于某些类型的组织病理学图像细胞分割，例如前列腺癌和乳腺癌的组织病理学图像。另一个潜在的应用可能是血液图像细胞分割。</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lnSpc>
                <a:spcPct val="117000"/>
              </a:lnSpc>
              <a:defRPr spc="100"/>
            </a:pPr>
            <a:r>
              <a:rPr>
                <a:latin typeface="微软雅黑" panose="020B0503020204020204" charset="-122"/>
                <a:ea typeface="微软雅黑" panose="020B0503020204020204" charset="-122"/>
                <a:cs typeface="微软雅黑" panose="020B0503020204020204" charset="-122"/>
                <a:sym typeface="微软雅黑" panose="020B0503020204020204" charset="-122"/>
              </a:rPr>
              <a:t>该方法仍有一些问题需要进一步研究，例如如何提高 </a:t>
            </a:r>
            <a:r>
              <a:t>R-crop </a:t>
            </a:r>
            <a:r>
              <a:rPr>
                <a:latin typeface="微软雅黑" panose="020B0503020204020204" charset="-122"/>
                <a:ea typeface="微软雅黑" panose="020B0503020204020204" charset="-122"/>
                <a:cs typeface="微软雅黑" panose="020B0503020204020204" charset="-122"/>
                <a:sym typeface="微软雅黑" panose="020B0503020204020204" charset="-122"/>
              </a:rPr>
              <a:t>的性能以及如何分割具有相邻细胞核的细胞。未来，研究人员还需要提高所提出方法的适用性，使其能够同时满足更多类别细胞的分割。</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75" name="图像" descr="图像"/>
          <p:cNvPicPr>
            <a:picLocks noChangeAspect="1"/>
          </p:cNvPicPr>
          <p:nvPr/>
        </p:nvPicPr>
        <p:blipFill>
          <a:blip r:embed="rId1"/>
          <a:stretch>
            <a:fillRect/>
          </a:stretch>
        </p:blipFill>
        <p:spPr>
          <a:xfrm>
            <a:off x="227338" y="1770507"/>
            <a:ext cx="4653834" cy="4018826"/>
          </a:xfrm>
          <a:prstGeom prst="rect">
            <a:avLst/>
          </a:prstGeom>
          <a:ln w="12700">
            <a:miter lim="400000"/>
            <a:headEnd/>
            <a:tailEnd/>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标题 1"/>
          <p:cNvSpPr txBox="1">
            <a:spLocks noGrp="1"/>
          </p:cNvSpPr>
          <p:nvPr>
            <p:ph type="title"/>
          </p:nvPr>
        </p:nvSpPr>
        <p:spPr>
          <a:xfrm>
            <a:off x="611574" y="918279"/>
            <a:ext cx="10969202" cy="705601"/>
          </a:xfrm>
          <a:prstGeom prst="rect">
            <a:avLst/>
          </a:prstGeom>
        </p:spPr>
        <p:txBody>
          <a:bodyPr/>
          <a:lstStyle>
            <a:lvl1pPr algn="ctr" defTabSz="667385">
              <a:defRPr sz="3505" spc="219">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目录</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04" name="内容占位符 2"/>
          <p:cNvSpPr txBox="1">
            <a:spLocks noGrp="1"/>
          </p:cNvSpPr>
          <p:nvPr>
            <p:ph type="body" idx="1"/>
          </p:nvPr>
        </p:nvSpPr>
        <p:spPr>
          <a:xfrm>
            <a:off x="608399" y="1490400"/>
            <a:ext cx="10969202" cy="4759200"/>
          </a:xfrm>
          <a:prstGeom prst="rect">
            <a:avLst/>
          </a:prstGeom>
        </p:spPr>
        <p:txBody>
          <a:bodyPr/>
          <a:lstStyle/>
          <a:p>
            <a:pPr marL="0" indent="0" algn="ctr" defTabSz="841375">
              <a:spcBef>
                <a:spcPts val="900"/>
              </a:spcBef>
              <a:buSzTx/>
              <a:buNone/>
              <a:defRPr sz="2575" b="1" spc="138"/>
            </a:pPr>
            <a:endParaRPr dirty="0"/>
          </a:p>
          <a:p>
            <a:pPr marL="0" indent="0" algn="ctr" defTabSz="841375">
              <a:spcBef>
                <a:spcPts val="900"/>
              </a:spcBef>
              <a:buSzTx/>
              <a:buNone/>
              <a:defRPr sz="2575" b="1" spc="92"/>
            </a:pPr>
            <a:r>
              <a:rPr dirty="0"/>
              <a:t>1.</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研究背景</a:t>
            </a:r>
            <a:endParaRPr spc="138" dirty="0"/>
          </a:p>
          <a:p>
            <a:pPr marL="0" indent="0" algn="ctr" defTabSz="841375">
              <a:spcBef>
                <a:spcPts val="900"/>
              </a:spcBef>
              <a:buSzTx/>
              <a:buNone/>
              <a:defRPr sz="2575" b="1" spc="92"/>
            </a:pPr>
            <a:r>
              <a:rPr dirty="0"/>
              <a:t>2.</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框架提出</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marL="0" indent="0" algn="ctr" defTabSz="841375">
              <a:spcBef>
                <a:spcPts val="900"/>
              </a:spcBef>
              <a:buSzTx/>
              <a:buNone/>
              <a:defRPr sz="2575" b="1" spc="92"/>
            </a:pP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3.数据集介绍</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marL="0" indent="0" algn="ctr" defTabSz="841375">
              <a:spcBef>
                <a:spcPts val="900"/>
              </a:spcBef>
              <a:buSzTx/>
              <a:buNone/>
              <a:defRPr sz="2575" b="1" spc="92"/>
            </a:pPr>
            <a:r>
              <a:rPr dirty="0"/>
              <a:t>4.</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整体流程</a:t>
            </a:r>
            <a:endParaRPr spc="138" dirty="0"/>
          </a:p>
          <a:p>
            <a:pPr marL="0" indent="0" defTabSz="841375">
              <a:spcBef>
                <a:spcPts val="900"/>
              </a:spcBef>
              <a:buSzTx/>
              <a:buNone/>
              <a:defRPr sz="2575" b="1" spc="92"/>
            </a:pPr>
            <a:r>
              <a:rPr dirty="0"/>
              <a:t>                                             5.</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具体介绍</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marL="0" indent="0" defTabSz="841375">
              <a:spcBef>
                <a:spcPts val="900"/>
              </a:spcBef>
              <a:buSzTx/>
              <a:buNone/>
              <a:defRPr sz="2575" b="1" spc="92"/>
            </a:pP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6.评价、优势和问题总结</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标题 1"/>
          <p:cNvSpPr txBox="1">
            <a:spLocks noGrp="1"/>
          </p:cNvSpPr>
          <p:nvPr>
            <p:ph type="title"/>
          </p:nvPr>
        </p:nvSpPr>
        <p:spPr>
          <a:xfrm>
            <a:off x="608399" y="608399"/>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研究背景</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07" name="内容占位符 2"/>
          <p:cNvSpPr txBox="1">
            <a:spLocks noGrp="1"/>
          </p:cNvSpPr>
          <p:nvPr>
            <p:ph type="body" sz="half" idx="1"/>
          </p:nvPr>
        </p:nvSpPr>
        <p:spPr>
          <a:xfrm>
            <a:off x="534669" y="1743075"/>
            <a:ext cx="10968992" cy="2792096"/>
          </a:xfrm>
          <a:prstGeom prst="rect">
            <a:avLst/>
          </a:prstGeom>
        </p:spPr>
        <p:txBody>
          <a:bodyPr/>
          <a:lstStyle/>
          <a:p>
            <a:pPr marL="0" indent="0">
              <a:lnSpc>
                <a:spcPct val="104000"/>
              </a:lnSpc>
              <a:buSzTx/>
              <a:buNone/>
            </a:pPr>
          </a:p>
          <a:p>
            <a:pPr>
              <a:lnSpc>
                <a:spcPct val="104000"/>
              </a:lnSpc>
              <a:defRPr spc="100"/>
            </a:pPr>
            <a:r>
              <a:rPr>
                <a:latin typeface="微软雅黑" panose="020B0503020204020204" charset="-122"/>
                <a:ea typeface="微软雅黑" panose="020B0503020204020204" charset="-122"/>
                <a:cs typeface="微软雅黑" panose="020B0503020204020204" charset="-122"/>
                <a:sym typeface="微软雅黑" panose="020B0503020204020204" charset="-122"/>
              </a:rPr>
              <a:t>细胞图像分割方法可以分为两类：传统的细胞分割方法和基于深度学习的细胞分割方法。</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lnSpc>
                <a:spcPct val="104000"/>
              </a:lnSpc>
              <a:defRPr spc="100"/>
            </a:pPr>
            <a:r>
              <a:rPr>
                <a:latin typeface="微软雅黑" panose="020B0503020204020204" charset="-122"/>
                <a:ea typeface="微软雅黑" panose="020B0503020204020204" charset="-122"/>
                <a:cs typeface="微软雅黑" panose="020B0503020204020204" charset="-122"/>
                <a:sym typeface="微软雅黑" panose="020B0503020204020204" charset="-122"/>
              </a:rPr>
              <a:t>传统细胞分割方法包括分水岭算法、区域生长分割、水平集以及多个水平集函数的联合优化方法。</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lnSpc>
                <a:spcPct val="104000"/>
              </a:lnSpc>
              <a:defRPr spc="100"/>
            </a:pPr>
            <a:r>
              <a:rPr>
                <a:latin typeface="微软雅黑" panose="020B0503020204020204" charset="-122"/>
                <a:ea typeface="微软雅黑" panose="020B0503020204020204" charset="-122"/>
                <a:cs typeface="微软雅黑" panose="020B0503020204020204" charset="-122"/>
                <a:sym typeface="微软雅黑" panose="020B0503020204020204" charset="-122"/>
              </a:rPr>
              <a:t>基于深度学习的细胞分割方法包括两个框架：卷积神经网络（</a:t>
            </a:r>
            <a:r>
              <a:t>CNN</a:t>
            </a:r>
            <a:r>
              <a:rPr>
                <a:latin typeface="微软雅黑" panose="020B0503020204020204" charset="-122"/>
                <a:ea typeface="微软雅黑" panose="020B0503020204020204" charset="-122"/>
                <a:cs typeface="微软雅黑" panose="020B0503020204020204" charset="-122"/>
                <a:sym typeface="微软雅黑" panose="020B0503020204020204" charset="-122"/>
              </a:rPr>
              <a:t>）和全卷积网络（</a:t>
            </a:r>
            <a:r>
              <a:t>FCN</a:t>
            </a:r>
            <a:r>
              <a:rPr>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标题 1"/>
          <p:cNvSpPr txBox="1">
            <a:spLocks noGrp="1"/>
          </p:cNvSpPr>
          <p:nvPr>
            <p:ph type="title"/>
          </p:nvPr>
        </p:nvSpPr>
        <p:spPr>
          <a:xfrm>
            <a:off x="608399" y="608399"/>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框架提出</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10" name="内容占位符 2"/>
          <p:cNvSpPr txBox="1">
            <a:spLocks noGrp="1"/>
          </p:cNvSpPr>
          <p:nvPr>
            <p:ph type="body" idx="1"/>
          </p:nvPr>
        </p:nvSpPr>
        <p:spPr>
          <a:xfrm>
            <a:off x="608329" y="1049655"/>
            <a:ext cx="10968992" cy="5651501"/>
          </a:xfrm>
          <a:prstGeom prst="rect">
            <a:avLst/>
          </a:prstGeom>
        </p:spPr>
        <p:txBody>
          <a:bodyPr/>
          <a:lstStyle/>
          <a:p>
            <a:pPr marL="0" indent="0">
              <a:buSzTx/>
              <a:buNone/>
            </a:pPr>
            <a:endParaRPr dirty="0"/>
          </a:p>
          <a:p>
            <a:pPr>
              <a:defRPr spc="100"/>
            </a:pPr>
            <a:r>
              <a:rPr dirty="0"/>
              <a:t>Song Y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等人首次使用</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solidFill>
                  <a:srgbClr val="FF0000"/>
                </a:solidFill>
              </a:rPr>
              <a:t>CNN </a:t>
            </a:r>
            <a:r>
              <a:rPr dirty="0" err="1">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分割宫颈细胞的细胞质</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，但是，这种方法只能得到重叠细胞的外轮廓</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err="1"/>
              <a:t>O.Ronneberger</a:t>
            </a:r>
            <a:r>
              <a:rPr dirty="0"/>
              <a:t>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等人提出了用于生物医学图像分割的</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solidFill>
                  <a:srgbClr val="FF0000"/>
                </a:solidFill>
              </a:rPr>
              <a:t>U-Net</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但 </a:t>
            </a:r>
            <a:r>
              <a:rPr dirty="0"/>
              <a:t>U-Net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很难将细胞的重叠区域同时分类为两个或多个细胞</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因此，研究人员将注意力转向</a:t>
            </a:r>
            <a:r>
              <a:rPr dirty="0" err="1">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生成对抗网络</a:t>
            </a:r>
            <a:r>
              <a:rPr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solidFill>
                  <a:srgbClr val="FF0000"/>
                </a:solidFill>
              </a:rPr>
              <a:t>(GAN)</a:t>
            </a:r>
            <a:r>
              <a:rPr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a:t>
            </a:r>
            <a:r>
              <a:rPr dirty="0" err="1">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通过图像生成</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而不是像素分类来分割细胞图像</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00"/>
            </a:pP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据观察，大多数重叠细胞分割的研究工作都是使用</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CNN </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或 </a:t>
            </a:r>
            <a:r>
              <a:rPr dirty="0"/>
              <a:t>FCN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进行的，到目前为止，使用生成对抗网络</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(GAN)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所做的工作很少。受</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一些</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应用的启发，研究人员假设细胞图像的分割可以看作是过滤无效图像信息的问题，因此，主要任务是设计一个可以</a:t>
            </a:r>
            <a:r>
              <a:rPr dirty="0">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学习细胞形态概率分布</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的模型，这正是 </a:t>
            </a:r>
            <a:r>
              <a:rPr dirty="0"/>
              <a:t>GAN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擅长的</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00"/>
            </a:pP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在本文中，提出了一种基于深度学习技术和生成模型的新型分割方法来</a:t>
            </a:r>
            <a:r>
              <a:rPr dirty="0" err="1">
                <a:solidFill>
                  <a:srgbClr val="FF0000"/>
                </a:solidFill>
                <a:latin typeface="微软雅黑" panose="020B0503020204020204" charset="-122"/>
                <a:ea typeface="微软雅黑" panose="020B0503020204020204" charset="-122"/>
                <a:cs typeface="微软雅黑" panose="020B0503020204020204" charset="-122"/>
                <a:sym typeface="微软雅黑" panose="020B0503020204020204" charset="-122"/>
              </a:rPr>
              <a:t>分割单细胞图像和重叠的宫颈细胞图像</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标题 1"/>
          <p:cNvSpPr txBox="1">
            <a:spLocks noGrp="1"/>
          </p:cNvSpPr>
          <p:nvPr>
            <p:ph type="title"/>
          </p:nvPr>
        </p:nvSpPr>
        <p:spPr>
          <a:xfrm>
            <a:off x="611399" y="167640"/>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数据集</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13" name="内容占位符 2"/>
          <p:cNvSpPr txBox="1">
            <a:spLocks noGrp="1"/>
          </p:cNvSpPr>
          <p:nvPr>
            <p:ph type="body" idx="1"/>
          </p:nvPr>
        </p:nvSpPr>
        <p:spPr>
          <a:xfrm>
            <a:off x="340936" y="980387"/>
            <a:ext cx="11510128" cy="3393649"/>
          </a:xfrm>
          <a:prstGeom prst="rect">
            <a:avLst/>
          </a:prstGeom>
        </p:spPr>
        <p:txBody>
          <a:bodyPr>
            <a:normAutofit/>
          </a:bodyPr>
          <a:lstStyle/>
          <a:p>
            <a:pPr marL="221615" indent="-221615" defTabSz="887095">
              <a:spcBef>
                <a:spcPts val="900"/>
              </a:spcBef>
              <a:defRPr sz="1550" spc="97"/>
            </a:pP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数据集来源：哈尔滨玛丽亚妇产科医院，使用自动病理扫描仪获取图像</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spc="145" dirty="0"/>
          </a:p>
          <a:p>
            <a:pPr marL="221615" indent="-221615" defTabSz="887095">
              <a:spcBef>
                <a:spcPts val="900"/>
              </a:spcBef>
              <a:defRPr sz="1550" spc="97"/>
            </a:pP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本文从</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12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张病理切片中选取</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60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张大小为</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2048×2048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像素的宫颈细胞图像，其中</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40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张用于构建训练集，其余</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20 </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张作为测试集。在循环图像裁剪、细胞核分割和手动注释之后，每个训练和测试数据都由三幅图像组成：小细胞图像、引导因子和带注释的细胞图像。（</a:t>
            </a:r>
            <a:r>
              <a:rPr b="1" dirty="0" err="1">
                <a:latin typeface="微软雅黑" panose="020B0503020204020204" charset="-122"/>
                <a:ea typeface="微软雅黑" panose="020B0503020204020204" charset="-122"/>
                <a:cs typeface="微软雅黑" panose="020B0503020204020204" charset="-122"/>
                <a:sym typeface="微软雅黑" panose="020B0503020204020204" charset="-122"/>
              </a:rPr>
              <a:t>说一下这三种图像都是什么</a:t>
            </a:r>
            <a:r>
              <a:rPr b="1" dirty="0">
                <a:latin typeface="微软雅黑" panose="020B0503020204020204" charset="-122"/>
                <a:ea typeface="微软雅黑" panose="020B0503020204020204" charset="-122"/>
                <a:cs typeface="微软雅黑" panose="020B0503020204020204" charset="-122"/>
                <a:sym typeface="微软雅黑" panose="020B0503020204020204" charset="-122"/>
              </a:rPr>
              <a:t>？</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训练集由</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1571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个细胞图像组成，其中</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520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个重复但包含不同的位置信息（</a:t>
            </a:r>
            <a:r>
              <a:rPr b="1" dirty="0" err="1">
                <a:latin typeface="微软雅黑" panose="020B0503020204020204" charset="-122"/>
                <a:ea typeface="微软雅黑" panose="020B0503020204020204" charset="-122"/>
                <a:cs typeface="微软雅黑" panose="020B0503020204020204" charset="-122"/>
                <a:sym typeface="微软雅黑" panose="020B0503020204020204" charset="-122"/>
              </a:rPr>
              <a:t>这里解释一下不同位置信息的含义以及会对同一个输入得到不同的单细胞输出图像</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）。测试集由</a:t>
            </a:r>
            <a:r>
              <a:rPr dirty="0"/>
              <a:t>309</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张细胞图像组成，其中</a:t>
            </a:r>
            <a:r>
              <a:rPr dirty="0"/>
              <a:t>100</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张单细胞图像，</a:t>
            </a:r>
            <a:r>
              <a:rPr dirty="0"/>
              <a:t>170</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张重叠细胞图像，其余为非典型细胞图像和理想裁剪的测试图像。</a:t>
            </a:r>
            <a:endParaRPr spc="145" dirty="0"/>
          </a:p>
          <a:p>
            <a:pPr marL="221615" indent="-221615" defTabSz="887095">
              <a:spcBef>
                <a:spcPts val="900"/>
              </a:spcBef>
              <a:defRPr sz="1550" spc="97"/>
            </a:pP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该数据集已上传至网站：</a:t>
            </a:r>
            <a:r>
              <a:rPr dirty="0" err="1"/>
              <a:t>https</a:t>
            </a:r>
            <a:r>
              <a:rPr dirty="0"/>
              <a:t>://ieee- dataport.org/documents/</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14" name="图像" descr="图像"/>
          <p:cNvPicPr>
            <a:picLocks noChangeAspect="1"/>
          </p:cNvPicPr>
          <p:nvPr/>
        </p:nvPicPr>
        <p:blipFill>
          <a:blip r:embed="rId1"/>
          <a:stretch>
            <a:fillRect/>
          </a:stretch>
        </p:blipFill>
        <p:spPr>
          <a:xfrm>
            <a:off x="553134" y="3813437"/>
            <a:ext cx="7325795" cy="2064176"/>
          </a:xfrm>
          <a:prstGeom prst="rect">
            <a:avLst/>
          </a:prstGeom>
          <a:ln w="12700">
            <a:miter lim="400000"/>
            <a:headEnd/>
            <a:tailEnd/>
          </a:ln>
        </p:spPr>
      </p:pic>
      <p:pic>
        <p:nvPicPr>
          <p:cNvPr id="2" name="图像" descr="图像"/>
          <p:cNvPicPr>
            <a:picLocks noChangeAspect="1"/>
          </p:cNvPicPr>
          <p:nvPr/>
        </p:nvPicPr>
        <p:blipFill>
          <a:blip r:embed="rId2"/>
          <a:stretch>
            <a:fillRect/>
          </a:stretch>
        </p:blipFill>
        <p:spPr>
          <a:xfrm>
            <a:off x="8026714" y="4497652"/>
            <a:ext cx="3674997" cy="2225702"/>
          </a:xfrm>
          <a:prstGeom prst="rect">
            <a:avLst/>
          </a:prstGeom>
          <a:ln w="12700">
            <a:miter lim="400000"/>
            <a:headEnd/>
            <a:tailEnd/>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标题 1"/>
          <p:cNvSpPr txBox="1">
            <a:spLocks noGrp="1"/>
          </p:cNvSpPr>
          <p:nvPr>
            <p:ph type="title"/>
          </p:nvPr>
        </p:nvSpPr>
        <p:spPr>
          <a:xfrm>
            <a:off x="611574" y="471874"/>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数据集</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17" name="图像" descr="图像"/>
          <p:cNvPicPr>
            <a:picLocks noChangeAspect="1"/>
          </p:cNvPicPr>
          <p:nvPr/>
        </p:nvPicPr>
        <p:blipFill>
          <a:blip r:embed="rId1"/>
          <a:stretch>
            <a:fillRect/>
          </a:stretch>
        </p:blipFill>
        <p:spPr>
          <a:xfrm>
            <a:off x="3083319" y="1433280"/>
            <a:ext cx="6264451" cy="3830265"/>
          </a:xfrm>
          <a:prstGeom prst="rect">
            <a:avLst/>
          </a:prstGeom>
          <a:ln w="12700">
            <a:miter lim="400000"/>
            <a:headEnd/>
            <a:tailEnd/>
          </a:ln>
        </p:spPr>
      </p:pic>
      <p:sp>
        <p:nvSpPr>
          <p:cNvPr id="118" name="训练数据的一些示例图"/>
          <p:cNvSpPr txBox="1"/>
          <p:nvPr/>
        </p:nvSpPr>
        <p:spPr>
          <a:xfrm>
            <a:off x="4630888" y="5699819"/>
            <a:ext cx="3630564" cy="843423"/>
          </a:xfrm>
          <a:prstGeom prst="rect">
            <a:avLst/>
          </a:prstGeom>
          <a:ln w="12700">
            <a:miter lim="400000"/>
          </a:ln>
        </p:spPr>
        <p:txBody>
          <a:bodyPr lIns="0" tIns="0" rIns="0" bIns="0">
            <a:spAutoFit/>
          </a:bodyPr>
          <a:lstStyle/>
          <a:p>
            <a:r>
              <a:t>训练数据的一些示例图</a:t>
            </a:r>
          </a:p>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标题 1"/>
          <p:cNvSpPr txBox="1">
            <a:spLocks noGrp="1"/>
          </p:cNvSpPr>
          <p:nvPr>
            <p:ph type="title"/>
          </p:nvPr>
        </p:nvSpPr>
        <p:spPr>
          <a:xfrm>
            <a:off x="495782" y="191739"/>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整体流程</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21" name="图像" descr="图像"/>
          <p:cNvPicPr>
            <a:picLocks noChangeAspect="1"/>
          </p:cNvPicPr>
          <p:nvPr/>
        </p:nvPicPr>
        <p:blipFill>
          <a:blip r:embed="rId1"/>
          <a:stretch>
            <a:fillRect/>
          </a:stretch>
        </p:blipFill>
        <p:spPr>
          <a:xfrm>
            <a:off x="761238" y="938078"/>
            <a:ext cx="10669524" cy="5456932"/>
          </a:xfrm>
          <a:prstGeom prst="rect">
            <a:avLst/>
          </a:prstGeom>
          <a:ln w="12700">
            <a:miter lim="400000"/>
            <a:headEnd/>
            <a:tailEnd/>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标题 1"/>
          <p:cNvSpPr txBox="1">
            <a:spLocks noGrp="1"/>
          </p:cNvSpPr>
          <p:nvPr>
            <p:ph type="title"/>
          </p:nvPr>
        </p:nvSpPr>
        <p:spPr>
          <a:xfrm>
            <a:off x="611399" y="82120"/>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具体介绍：图像预处理</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24" name="内容占位符 2"/>
          <p:cNvSpPr txBox="1">
            <a:spLocks noGrp="1"/>
          </p:cNvSpPr>
          <p:nvPr>
            <p:ph type="body" idx="1"/>
          </p:nvPr>
        </p:nvSpPr>
        <p:spPr>
          <a:xfrm>
            <a:off x="267817" y="845375"/>
            <a:ext cx="10969201" cy="4759201"/>
          </a:xfrm>
          <a:prstGeom prst="rect">
            <a:avLst/>
          </a:prstGeom>
        </p:spPr>
        <p:txBody>
          <a:bodyPr/>
          <a:lstStyle>
            <a:lvl1pPr>
              <a:defRPr spc="100"/>
            </a:lvl1pPr>
          </a:lstStyle>
          <a:p>
            <a:r>
              <a:t>A.R-Crop</a:t>
            </a:r>
          </a:p>
        </p:txBody>
      </p:sp>
      <p:sp>
        <p:nvSpPr>
          <p:cNvPr id="125" name="文本框 5"/>
          <p:cNvSpPr txBox="1"/>
          <p:nvPr/>
        </p:nvSpPr>
        <p:spPr>
          <a:xfrm>
            <a:off x="6167330" y="1911257"/>
            <a:ext cx="5413271" cy="3693319"/>
          </a:xfrm>
          <a:prstGeom prst="rect">
            <a:avLst/>
          </a:prstGeom>
          <a:ln w="12700">
            <a:miter lim="400000"/>
          </a:ln>
        </p:spPr>
        <p:txBody>
          <a:bodyPr wrap="square" lIns="45719" rIns="45719">
            <a:spAutoFit/>
          </a:bodyPr>
          <a:lstStyle/>
          <a:p>
            <a:pPr>
              <a:defRPr spc="150">
                <a:solidFill>
                  <a:srgbClr val="595959"/>
                </a:solidFill>
              </a:defRPr>
            </a:pPr>
            <a:endParaRPr dirty="0"/>
          </a:p>
          <a:p>
            <a:pPr>
              <a:defRPr spc="150">
                <a:solidFill>
                  <a:srgbClr val="595959"/>
                </a:solidFill>
              </a:defRPr>
            </a:pPr>
            <a:r>
              <a:rPr dirty="0"/>
              <a:t>      </a:t>
            </a:r>
            <a:r>
              <a:rPr lang="en-US" dirty="0"/>
              <a:t>1.</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由于大尺寸图像会带来计算量很大的问题</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，需要</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选择合适的框大小来裁剪细胞图像</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endParaRPr 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r>
              <a:rPr lang="en-US" b="1" dirty="0">
                <a:latin typeface="微软雅黑" panose="020B0503020204020204" charset="-122"/>
                <a:ea typeface="微软雅黑" panose="020B0503020204020204" charset="-122"/>
                <a:cs typeface="微软雅黑" panose="020B0503020204020204" charset="-122"/>
                <a:sym typeface="微软雅黑" panose="020B0503020204020204" charset="-122"/>
              </a:rPr>
              <a:t>      2.</a:t>
            </a:r>
            <a:r>
              <a:rPr b="1" dirty="0">
                <a:latin typeface="微软雅黑" panose="020B0503020204020204" charset="-122"/>
                <a:ea typeface="微软雅黑" panose="020B0503020204020204" charset="-122"/>
                <a:cs typeface="微软雅黑" panose="020B0503020204020204" charset="-122"/>
                <a:sym typeface="微软雅黑" panose="020B0503020204020204" charset="-122"/>
              </a:rPr>
              <a:t>为了获得适当大小的框</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，提出了基于训练有素的 </a:t>
            </a:r>
            <a:r>
              <a:rPr dirty="0"/>
              <a:t>Cell-GAN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的循环图像裁剪</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endParaRPr 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endParaRPr lang="en-US" dirty="0">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r>
              <a:rPr lang="en-US" dirty="0">
                <a:latin typeface="微软雅黑" panose="020B0503020204020204" charset="-122"/>
                <a:ea typeface="微软雅黑" panose="020B0503020204020204" charset="-122"/>
                <a:sym typeface="微软雅黑" panose="020B0503020204020204" charset="-122"/>
              </a:rPr>
              <a:t>      3.</a:t>
            </a:r>
            <a:r>
              <a:rPr dirty="0"/>
              <a:t>R-crop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的核心是对于待分割的细胞，首先利用</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 </a:t>
            </a:r>
            <a:r>
              <a:rPr dirty="0"/>
              <a:t>Cell-GAN </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的分割结果得到近似轮廓，然后用近似大小对图像进行裁剪，重新输入到</a:t>
            </a:r>
            <a:r>
              <a:rPr lang="zh-CN" altLang="en-US" dirty="0">
                <a:latin typeface="微软雅黑" panose="020B0503020204020204" charset="-122"/>
                <a:ea typeface="微软雅黑" panose="020B0503020204020204" charset="-122"/>
                <a:cs typeface="微软雅黑" panose="020B0503020204020204" charset="-122"/>
                <a:sym typeface="微软雅黑" panose="020B0503020204020204" charset="-122"/>
              </a:rPr>
              <a:t>模型</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中。随着</a:t>
            </a:r>
            <a:r>
              <a:rPr b="1" dirty="0" err="1">
                <a:latin typeface="微软雅黑" panose="020B0503020204020204" charset="-122"/>
                <a:ea typeface="微软雅黑" panose="020B0503020204020204" charset="-122"/>
                <a:cs typeface="微软雅黑" panose="020B0503020204020204" charset="-122"/>
                <a:sym typeface="微软雅黑" panose="020B0503020204020204" charset="-122"/>
              </a:rPr>
              <a:t>迭代</a:t>
            </a:r>
            <a:r>
              <a:rPr dirty="0" err="1">
                <a:latin typeface="微软雅黑" panose="020B0503020204020204" charset="-122"/>
                <a:ea typeface="微软雅黑" panose="020B0503020204020204" charset="-122"/>
                <a:cs typeface="微软雅黑" panose="020B0503020204020204" charset="-122"/>
                <a:sym typeface="微软雅黑" panose="020B0503020204020204" charset="-122"/>
              </a:rPr>
              <a:t>的进行，近似大小变得更接近单元的真实大小。最后，当分割结果的面积变化小于某个阈值时，循环终止</a:t>
            </a:r>
            <a:r>
              <a:rPr dirty="0">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dirty="0">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26" name="图像" descr="图像"/>
          <p:cNvPicPr>
            <a:picLocks noChangeAspect="1"/>
          </p:cNvPicPr>
          <p:nvPr/>
        </p:nvPicPr>
        <p:blipFill>
          <a:blip r:embed="rId1"/>
          <a:stretch>
            <a:fillRect/>
          </a:stretch>
        </p:blipFill>
        <p:spPr>
          <a:xfrm>
            <a:off x="124396" y="2097763"/>
            <a:ext cx="5494260" cy="3578195"/>
          </a:xfrm>
          <a:prstGeom prst="rect">
            <a:avLst/>
          </a:prstGeom>
          <a:ln w="12700">
            <a:miter lim="400000"/>
            <a:headEnd/>
            <a:tailEnd/>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标题 1"/>
          <p:cNvSpPr txBox="1">
            <a:spLocks noGrp="1"/>
          </p:cNvSpPr>
          <p:nvPr>
            <p:ph type="title"/>
          </p:nvPr>
        </p:nvSpPr>
        <p:spPr>
          <a:xfrm>
            <a:off x="611399" y="82120"/>
            <a:ext cx="10969202" cy="705601"/>
          </a:xfrm>
          <a:prstGeom prst="rect">
            <a:avLst/>
          </a:prstGeom>
        </p:spPr>
        <p:txBody>
          <a:bodyPr/>
          <a:lstStyle>
            <a:lvl1pPr algn="ctr" defTabSz="895985">
              <a:defRPr sz="3530" spc="294">
                <a:latin typeface="微软雅黑" panose="020B0503020204020204" charset="-122"/>
                <a:ea typeface="微软雅黑" panose="020B0503020204020204" charset="-122"/>
                <a:cs typeface="微软雅黑" panose="020B0503020204020204" charset="-122"/>
                <a:sym typeface="微软雅黑" panose="020B0503020204020204" charset="-122"/>
              </a:defRPr>
            </a:lvl1pPr>
          </a:lstStyle>
          <a:p>
            <a:pPr>
              <a:defRPr>
                <a:latin typeface="+mn-lt"/>
                <a:ea typeface="+mn-ea"/>
                <a:cs typeface="+mn-cs"/>
                <a:sym typeface="Arial" panose="020B0604020202020204"/>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具体介绍：图像预处理</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sp>
        <p:nvSpPr>
          <p:cNvPr id="129" name="内容占位符 2"/>
          <p:cNvSpPr txBox="1">
            <a:spLocks noGrp="1"/>
          </p:cNvSpPr>
          <p:nvPr>
            <p:ph type="body" idx="1"/>
          </p:nvPr>
        </p:nvSpPr>
        <p:spPr>
          <a:xfrm>
            <a:off x="316536" y="918454"/>
            <a:ext cx="10969201" cy="5745767"/>
          </a:xfrm>
          <a:prstGeom prst="rect">
            <a:avLst/>
          </a:prstGeom>
        </p:spPr>
        <p:txBody>
          <a:bodyPr/>
          <a:lstStyle>
            <a:lvl1pPr>
              <a:defRPr spc="100"/>
            </a:lvl1pPr>
          </a:lstStyle>
          <a:p>
            <a:r>
              <a:t>A.R-Crop判断分割什么时候终止</a:t>
            </a:r>
          </a:p>
        </p:txBody>
      </p:sp>
      <p:sp>
        <p:nvSpPr>
          <p:cNvPr id="130" name="文本框 5"/>
          <p:cNvSpPr txBox="1"/>
          <p:nvPr/>
        </p:nvSpPr>
        <p:spPr>
          <a:xfrm>
            <a:off x="6512995" y="1272106"/>
            <a:ext cx="5383398" cy="2955713"/>
          </a:xfrm>
          <a:prstGeom prst="rect">
            <a:avLst/>
          </a:prstGeom>
          <a:ln w="12700">
            <a:miter lim="400000"/>
          </a:ln>
        </p:spPr>
        <p:txBody>
          <a:bodyPr lIns="45719" rIns="45719">
            <a:spAutoFit/>
          </a:bodyPr>
          <a:lstStyle/>
          <a:p>
            <a:pPr>
              <a:defRPr spc="150">
                <a:solidFill>
                  <a:srgbClr val="595959"/>
                </a:solidFill>
              </a:defRPr>
            </a:pPr>
            <a:r>
              <a:t>1</a:t>
            </a:r>
            <a:r>
              <a:rPr>
                <a:latin typeface="微软雅黑" panose="020B0503020204020204" charset="-122"/>
                <a:ea typeface="微软雅黑" panose="020B0503020204020204" charset="-122"/>
                <a:cs typeface="微软雅黑" panose="020B0503020204020204" charset="-122"/>
                <a:sym typeface="微软雅黑" panose="020B0503020204020204" charset="-122"/>
              </a:rPr>
              <a:t>、通过每次迭代的细胞单位面积</a:t>
            </a:r>
            <a:r>
              <a:t>It</a:t>
            </a:r>
            <a:r>
              <a:rPr>
                <a:latin typeface="微软雅黑" panose="020B0503020204020204" charset="-122"/>
                <a:ea typeface="微软雅黑" panose="020B0503020204020204" charset="-122"/>
                <a:cs typeface="微软雅黑" panose="020B0503020204020204" charset="-122"/>
                <a:sym typeface="微软雅黑" panose="020B0503020204020204" charset="-122"/>
              </a:rPr>
              <a:t>的变化率来判断分割是否完成。</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r>
              <a:t>2</a:t>
            </a:r>
            <a:r>
              <a:rPr>
                <a:latin typeface="微软雅黑" panose="020B0503020204020204" charset="-122"/>
                <a:ea typeface="微软雅黑" panose="020B0503020204020204" charset="-122"/>
                <a:cs typeface="微软雅黑" panose="020B0503020204020204" charset="-122"/>
                <a:sym typeface="微软雅黑" panose="020B0503020204020204" charset="-122"/>
              </a:rPr>
              <a:t>、如果裁剪大小小于细胞的大小，裁剪就会塌陷到细胞核中，为了解决这些问题，使用维数变化算子 </a:t>
            </a:r>
            <a:r>
              <a:t>ϑ </a:t>
            </a:r>
            <a:r>
              <a:rPr>
                <a:latin typeface="微软雅黑" panose="020B0503020204020204" charset="-122"/>
                <a:ea typeface="微软雅黑" panose="020B0503020204020204" charset="-122"/>
                <a:cs typeface="微软雅黑" panose="020B0503020204020204" charset="-122"/>
                <a:sym typeface="微软雅黑" panose="020B0503020204020204" charset="-122"/>
              </a:rPr>
              <a:t>来衡量迭代的稳定性。</a:t>
            </a:r>
            <a:endParaRPr>
              <a:latin typeface="微软雅黑" panose="020B0503020204020204" charset="-122"/>
              <a:ea typeface="微软雅黑" panose="020B0503020204020204" charset="-122"/>
              <a:cs typeface="微软雅黑" panose="020B0503020204020204" charset="-122"/>
              <a:sym typeface="微软雅黑" panose="020B0503020204020204" charset="-122"/>
            </a:endParaRPr>
          </a:p>
          <a:p>
            <a:pPr>
              <a:defRPr spc="150">
                <a:solidFill>
                  <a:srgbClr val="595959"/>
                </a:solidFill>
              </a:defRPr>
            </a:pPr>
            <a:r>
              <a:rPr>
                <a:latin typeface="微软雅黑" panose="020B0503020204020204" charset="-122"/>
                <a:ea typeface="微软雅黑" panose="020B0503020204020204" charset="-122"/>
                <a:cs typeface="微软雅黑" panose="020B0503020204020204" charset="-122"/>
                <a:sym typeface="微软雅黑" panose="020B0503020204020204" charset="-122"/>
              </a:rPr>
              <a:t>对于 </a:t>
            </a:r>
            <a:r>
              <a:t>R-crop</a:t>
            </a:r>
            <a:r>
              <a:rPr>
                <a:latin typeface="微软雅黑" panose="020B0503020204020204" charset="-122"/>
                <a:ea typeface="微软雅黑" panose="020B0503020204020204" charset="-122"/>
                <a:cs typeface="微软雅黑" panose="020B0503020204020204" charset="-122"/>
                <a:sym typeface="微软雅黑" panose="020B0503020204020204" charset="-122"/>
              </a:rPr>
              <a:t>，最大迭代次数、面积阈值 </a:t>
            </a:r>
            <a:r>
              <a:t>ρ</a:t>
            </a:r>
            <a:r>
              <a:rPr>
                <a:latin typeface="微软雅黑" panose="020B0503020204020204" charset="-122"/>
                <a:ea typeface="微软雅黑" panose="020B0503020204020204" charset="-122"/>
                <a:cs typeface="微软雅黑" panose="020B0503020204020204" charset="-122"/>
                <a:sym typeface="微软雅黑" panose="020B0503020204020204" charset="-122"/>
              </a:rPr>
              <a:t>、度量阈值 </a:t>
            </a:r>
            <a:r>
              <a:t>ω</a:t>
            </a:r>
            <a:r>
              <a:rPr>
                <a:latin typeface="微软雅黑" panose="020B0503020204020204" charset="-122"/>
                <a:ea typeface="微软雅黑" panose="020B0503020204020204" charset="-122"/>
                <a:cs typeface="微软雅黑" panose="020B0503020204020204" charset="-122"/>
                <a:sym typeface="微软雅黑" panose="020B0503020204020204" charset="-122"/>
              </a:rPr>
              <a:t>、裁剪系数 </a:t>
            </a:r>
            <a:r>
              <a:t>φ </a:t>
            </a:r>
            <a:r>
              <a:rPr>
                <a:latin typeface="微软雅黑" panose="020B0503020204020204" charset="-122"/>
                <a:ea typeface="微软雅黑" panose="020B0503020204020204" charset="-122"/>
                <a:cs typeface="微软雅黑" panose="020B0503020204020204" charset="-122"/>
                <a:sym typeface="微软雅黑" panose="020B0503020204020204" charset="-122"/>
              </a:rPr>
              <a:t>和裁剪阈值 </a:t>
            </a:r>
            <a:r>
              <a:t>δ </a:t>
            </a:r>
            <a:r>
              <a:rPr>
                <a:latin typeface="微软雅黑" panose="020B0503020204020204" charset="-122"/>
                <a:ea typeface="微软雅黑" panose="020B0503020204020204" charset="-122"/>
                <a:cs typeface="微软雅黑" panose="020B0503020204020204" charset="-122"/>
                <a:sym typeface="微软雅黑" panose="020B0503020204020204" charset="-122"/>
              </a:rPr>
              <a:t>分别设置为 </a:t>
            </a:r>
            <a:r>
              <a:t>15</a:t>
            </a:r>
            <a:r>
              <a:rPr>
                <a:latin typeface="微软雅黑" panose="020B0503020204020204" charset="-122"/>
                <a:ea typeface="微软雅黑" panose="020B0503020204020204" charset="-122"/>
                <a:cs typeface="微软雅黑" panose="020B0503020204020204" charset="-122"/>
                <a:sym typeface="微软雅黑" panose="020B0503020204020204" charset="-122"/>
              </a:rPr>
              <a:t>、</a:t>
            </a:r>
            <a:r>
              <a:t>0.15</a:t>
            </a:r>
            <a:r>
              <a:rPr>
                <a:latin typeface="微软雅黑" panose="020B0503020204020204" charset="-122"/>
                <a:ea typeface="微软雅黑" panose="020B0503020204020204" charset="-122"/>
                <a:cs typeface="微软雅黑" panose="020B0503020204020204" charset="-122"/>
                <a:sym typeface="微软雅黑" panose="020B0503020204020204" charset="-122"/>
              </a:rPr>
              <a:t>、</a:t>
            </a:r>
            <a:r>
              <a:t>0.69</a:t>
            </a:r>
            <a:r>
              <a:rPr>
                <a:latin typeface="微软雅黑" panose="020B0503020204020204" charset="-122"/>
                <a:ea typeface="微软雅黑" panose="020B0503020204020204" charset="-122"/>
                <a:cs typeface="微软雅黑" panose="020B0503020204020204" charset="-122"/>
                <a:sym typeface="微软雅黑" panose="020B0503020204020204" charset="-122"/>
              </a:rPr>
              <a:t>、</a:t>
            </a:r>
            <a:r>
              <a:t>0.2 </a:t>
            </a:r>
            <a:r>
              <a:rPr>
                <a:latin typeface="微软雅黑" panose="020B0503020204020204" charset="-122"/>
                <a:ea typeface="微软雅黑" panose="020B0503020204020204" charset="-122"/>
                <a:cs typeface="微软雅黑" panose="020B0503020204020204" charset="-122"/>
                <a:sym typeface="微软雅黑" panose="020B0503020204020204" charset="-122"/>
              </a:rPr>
              <a:t>和 </a:t>
            </a:r>
            <a:r>
              <a:t>200</a:t>
            </a:r>
            <a:r>
              <a:rPr>
                <a:latin typeface="微软雅黑" panose="020B0503020204020204" charset="-122"/>
                <a:ea typeface="微软雅黑" panose="020B0503020204020204" charset="-122"/>
                <a:cs typeface="微软雅黑" panose="020B0503020204020204" charset="-122"/>
                <a:sym typeface="微软雅黑" panose="020B0503020204020204" charset="-122"/>
              </a:rPr>
              <a:t>。</a:t>
            </a:r>
            <a:endParaRPr b="1">
              <a:latin typeface="微软雅黑" panose="020B0503020204020204" charset="-122"/>
              <a:ea typeface="微软雅黑" panose="020B0503020204020204" charset="-122"/>
              <a:cs typeface="微软雅黑" panose="020B0503020204020204" charset="-122"/>
              <a:sym typeface="微软雅黑" panose="020B0503020204020204" charset="-122"/>
            </a:endParaRPr>
          </a:p>
        </p:txBody>
      </p:sp>
      <p:pic>
        <p:nvPicPr>
          <p:cNvPr id="131" name="图像" descr="图像"/>
          <p:cNvPicPr>
            <a:picLocks noChangeAspect="1"/>
          </p:cNvPicPr>
          <p:nvPr/>
        </p:nvPicPr>
        <p:blipFill>
          <a:blip r:embed="rId1"/>
          <a:stretch>
            <a:fillRect/>
          </a:stretch>
        </p:blipFill>
        <p:spPr>
          <a:xfrm>
            <a:off x="240144" y="1492762"/>
            <a:ext cx="5803122" cy="1004104"/>
          </a:xfrm>
          <a:prstGeom prst="rect">
            <a:avLst/>
          </a:prstGeom>
          <a:ln w="12700">
            <a:miter lim="400000"/>
            <a:headEnd/>
            <a:tailEnd/>
          </a:ln>
        </p:spPr>
      </p:pic>
      <p:pic>
        <p:nvPicPr>
          <p:cNvPr id="132" name="图像" descr="图像"/>
          <p:cNvPicPr>
            <a:picLocks noChangeAspect="1"/>
          </p:cNvPicPr>
          <p:nvPr/>
        </p:nvPicPr>
        <p:blipFill>
          <a:blip r:embed="rId2"/>
          <a:stretch>
            <a:fillRect/>
          </a:stretch>
        </p:blipFill>
        <p:spPr>
          <a:xfrm>
            <a:off x="227659" y="2480327"/>
            <a:ext cx="5828093" cy="1231288"/>
          </a:xfrm>
          <a:prstGeom prst="rect">
            <a:avLst/>
          </a:prstGeom>
          <a:ln w="12700">
            <a:miter lim="400000"/>
            <a:headEnd/>
            <a:tailEnd/>
          </a:ln>
        </p:spPr>
      </p:pic>
      <p:pic>
        <p:nvPicPr>
          <p:cNvPr id="133" name="图像" descr="图像"/>
          <p:cNvPicPr>
            <a:picLocks noChangeAspect="1"/>
          </p:cNvPicPr>
          <p:nvPr/>
        </p:nvPicPr>
        <p:blipFill>
          <a:blip r:embed="rId3"/>
          <a:stretch>
            <a:fillRect/>
          </a:stretch>
        </p:blipFill>
        <p:spPr>
          <a:xfrm>
            <a:off x="212413" y="4001274"/>
            <a:ext cx="3802155" cy="1629495"/>
          </a:xfrm>
          <a:prstGeom prst="rect">
            <a:avLst/>
          </a:prstGeom>
          <a:ln w="12700">
            <a:miter lim="400000"/>
            <a:headEnd/>
            <a:tailEnd/>
          </a:ln>
        </p:spPr>
      </p:pic>
      <p:pic>
        <p:nvPicPr>
          <p:cNvPr id="134" name="图像" descr="图像"/>
          <p:cNvPicPr>
            <a:picLocks noChangeAspect="1"/>
          </p:cNvPicPr>
          <p:nvPr/>
        </p:nvPicPr>
        <p:blipFill>
          <a:blip r:embed="rId4"/>
          <a:stretch>
            <a:fillRect/>
          </a:stretch>
        </p:blipFill>
        <p:spPr>
          <a:xfrm>
            <a:off x="4699774" y="4051744"/>
            <a:ext cx="5272040" cy="2008976"/>
          </a:xfrm>
          <a:prstGeom prst="rect">
            <a:avLst/>
          </a:prstGeom>
          <a:ln w="12700">
            <a:miter lim="400000"/>
            <a:headEnd/>
            <a:tailEnd/>
          </a:ln>
        </p:spPr>
      </p:pic>
      <p:sp>
        <p:nvSpPr>
          <p:cNvPr id="135" name="限制了裁剪的最小大小"/>
          <p:cNvSpPr txBox="1"/>
          <p:nvPr/>
        </p:nvSpPr>
        <p:spPr>
          <a:xfrm>
            <a:off x="7064304" y="5645314"/>
            <a:ext cx="2735348" cy="843423"/>
          </a:xfrm>
          <a:prstGeom prst="rect">
            <a:avLst/>
          </a:prstGeom>
          <a:ln w="12700">
            <a:miter lim="400000"/>
          </a:ln>
        </p:spPr>
        <p:txBody>
          <a:bodyPr lIns="0" tIns="0" rIns="0" bIns="0">
            <a:spAutoFit/>
          </a:bodyPr>
          <a:lstStyle/>
          <a:p>
            <a:r>
              <a:t>限制了裁剪的最小大小</a:t>
            </a:r>
          </a:p>
          <a:p/>
        </p:txBody>
      </p:sp>
    </p:spTree>
  </p:cSld>
  <p:clrMapOvr>
    <a:masterClrMapping/>
  </p:clrMapOvr>
  <p:transition spd="med"/>
</p:sld>
</file>

<file path=ppt/tags/tag1.xml><?xml version="1.0" encoding="utf-8"?>
<p:tagLst xmlns:p="http://schemas.openxmlformats.org/presentationml/2006/main">
  <p:tag name="COMMONDATA" val="eyJoZGlkIjoiNWExNDJiNmJmMzA3OTQ5YTYxZjRlMzhhYjU4YmRiZjMifQ=="/>
</p:tagLst>
</file>

<file path=ppt/theme/theme1.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6096E6"/>
      </a:accent1>
      <a:accent2>
        <a:srgbClr val="58B6E5"/>
      </a:accent2>
      <a:accent3>
        <a:srgbClr val="56CA95"/>
      </a:accent3>
      <a:accent4>
        <a:srgbClr val="FFBA55"/>
      </a:accent4>
      <a:accent5>
        <a:srgbClr val="F18870"/>
      </a:accent5>
      <a:accent6>
        <a:srgbClr val="EC5F74"/>
      </a:accent6>
      <a:hlink>
        <a:srgbClr val="0000FF"/>
      </a:hlink>
      <a:folHlink>
        <a:srgbClr val="FF00FF"/>
      </a:folHlink>
    </a:clrScheme>
    <a:fontScheme name="Office 主题​​">
      <a:majorFont>
        <a:latin typeface="Helvetica"/>
        <a:ea typeface="Helvetica"/>
        <a:cs typeface="Helvetica"/>
      </a:majorFont>
      <a:minorFont>
        <a:latin typeface="Arial"/>
        <a:ea typeface="Arial"/>
        <a:cs typeface="Arial"/>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6096E6"/>
      </a:accent1>
      <a:accent2>
        <a:srgbClr val="58B6E5"/>
      </a:accent2>
      <a:accent3>
        <a:srgbClr val="56CA95"/>
      </a:accent3>
      <a:accent4>
        <a:srgbClr val="FFBA55"/>
      </a:accent4>
      <a:accent5>
        <a:srgbClr val="F18870"/>
      </a:accent5>
      <a:accent6>
        <a:srgbClr val="EC5F74"/>
      </a:accent6>
      <a:hlink>
        <a:srgbClr val="0000FF"/>
      </a:hlink>
      <a:folHlink>
        <a:srgbClr val="FF00FF"/>
      </a:folHlink>
    </a:clrScheme>
    <a:fontScheme name="Office 主题​​">
      <a:majorFont>
        <a:latin typeface="Helvetica"/>
        <a:ea typeface="Helvetica"/>
        <a:cs typeface="Helvetica"/>
      </a:majorFont>
      <a:minorFont>
        <a:latin typeface="Arial"/>
        <a:ea typeface="Arial"/>
        <a:cs typeface="Arial"/>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latin typeface="+mn-lt"/>
            <a:ea typeface="+mn-ea"/>
            <a:cs typeface="+mn-cs"/>
            <a:sym typeface="Arial" panose="020B0604020202020204"/>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3175</Words>
  <Application>WPS 演示</Application>
  <PresentationFormat>宽屏</PresentationFormat>
  <Paragraphs>112</Paragraphs>
  <Slides>18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18</vt:i4>
      </vt:variant>
    </vt:vector>
  </HeadingPairs>
  <TitlesOfParts>
    <vt:vector size="26" baseType="lpstr">
      <vt:lpstr>Arial</vt:lpstr>
      <vt:lpstr>宋体</vt:lpstr>
      <vt:lpstr>Wingdings</vt:lpstr>
      <vt:lpstr>Arial</vt:lpstr>
      <vt:lpstr>微软雅黑</vt:lpstr>
      <vt:lpstr>Arial Unicode MS</vt:lpstr>
      <vt:lpstr>Calibri</vt:lpstr>
      <vt:lpstr>Office 主题​​</vt:lpstr>
      <vt:lpstr>基于生成对抗网络的宫颈细胞图像分割</vt:lpstr>
      <vt:lpstr>目录</vt:lpstr>
      <vt:lpstr>研究背景</vt:lpstr>
      <vt:lpstr>框架提出</vt:lpstr>
      <vt:lpstr>数据集</vt:lpstr>
      <vt:lpstr>数据集</vt:lpstr>
      <vt:lpstr>整体流程</vt:lpstr>
      <vt:lpstr>具体介绍：图像预处理</vt:lpstr>
      <vt:lpstr>具体介绍：图像预处理</vt:lpstr>
      <vt:lpstr>具体介绍：图像预处理</vt:lpstr>
      <vt:lpstr>具体介绍：CELL-GAN</vt:lpstr>
      <vt:lpstr>具体介绍：CELL-GAN</vt:lpstr>
      <vt:lpstr>具体介绍：CELL-GAN</vt:lpstr>
      <vt:lpstr>具体介绍：CELL-GAN</vt:lpstr>
      <vt:lpstr>评价</vt:lpstr>
      <vt:lpstr>优势</vt:lpstr>
      <vt:lpstr>优势</vt:lpstr>
      <vt:lpstr>问题总结</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基于生成对抗网络的宫颈细胞图像分割</dc:title>
  <dc:creator>韩露</dc:creator>
  <cp:lastModifiedBy>Administrator</cp:lastModifiedBy>
  <cp:revision>12</cp:revision>
  <dcterms:created xsi:type="dcterms:W3CDTF">2022-09-19T15:51:14Z</dcterms:created>
  <dcterms:modified xsi:type="dcterms:W3CDTF">2022-09-19T15:52:38Z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5A89C177610D4B5CBBC4139868280D3D</vt:lpwstr>
  </property>
  <property fmtid="{D5CDD505-2E9C-101B-9397-08002B2CF9AE}" pid="3" name="KSOProductBuildVer">
    <vt:lpwstr>2052-11.1.0.12358</vt:lpwstr>
  </property>
</Properties>
</file>